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7" r:id="rId2"/>
    <p:sldId id="267" r:id="rId3"/>
    <p:sldId id="293" r:id="rId4"/>
    <p:sldId id="1419" r:id="rId5"/>
    <p:sldId id="295" r:id="rId6"/>
    <p:sldId id="1420" r:id="rId7"/>
    <p:sldId id="1421" r:id="rId8"/>
    <p:sldId id="1422" r:id="rId9"/>
    <p:sldId id="1423" r:id="rId10"/>
    <p:sldId id="1424" r:id="rId11"/>
    <p:sldId id="1425" r:id="rId12"/>
    <p:sldId id="1426" r:id="rId13"/>
    <p:sldId id="1427" r:id="rId14"/>
    <p:sldId id="1428" r:id="rId15"/>
    <p:sldId id="1429" r:id="rId16"/>
    <p:sldId id="1430" r:id="rId17"/>
    <p:sldId id="1431" r:id="rId18"/>
    <p:sldId id="1432" r:id="rId19"/>
    <p:sldId id="1433" r:id="rId20"/>
    <p:sldId id="1434" r:id="rId21"/>
    <p:sldId id="1435" r:id="rId22"/>
    <p:sldId id="1436" r:id="rId23"/>
    <p:sldId id="1437" r:id="rId24"/>
    <p:sldId id="1438" r:id="rId25"/>
    <p:sldId id="1439" r:id="rId26"/>
    <p:sldId id="1440" r:id="rId27"/>
    <p:sldId id="1441" r:id="rId28"/>
    <p:sldId id="1442" r:id="rId29"/>
    <p:sldId id="1443" r:id="rId30"/>
    <p:sldId id="1444" r:id="rId31"/>
    <p:sldId id="1445" r:id="rId32"/>
    <p:sldId id="1446" r:id="rId33"/>
    <p:sldId id="274" r:id="rId34"/>
    <p:sldId id="1447" r:id="rId35"/>
    <p:sldId id="1448" r:id="rId36"/>
    <p:sldId id="1449" r:id="rId37"/>
    <p:sldId id="1450" r:id="rId38"/>
    <p:sldId id="1451" r:id="rId39"/>
    <p:sldId id="1452" r:id="rId40"/>
    <p:sldId id="36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F3DD"/>
    <a:srgbClr val="E8FCF7"/>
    <a:srgbClr val="0D755A"/>
    <a:srgbClr val="13A985"/>
    <a:srgbClr val="22E6B7"/>
    <a:srgbClr val="052D23"/>
    <a:srgbClr val="00BF96"/>
    <a:srgbClr val="FF5757"/>
    <a:srgbClr val="424242"/>
    <a:srgbClr val="4C5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81665" autoAdjust="0"/>
  </p:normalViewPr>
  <p:slideViewPr>
    <p:cSldViewPr snapToGrid="0">
      <p:cViewPr varScale="1">
        <p:scale>
          <a:sx n="68" d="100"/>
          <a:sy n="68" d="100"/>
        </p:scale>
        <p:origin x="1428" y="19"/>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3 (High Risk)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00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b="1" dirty="0"/>
              <a:t>Speaker Notes:</a:t>
            </a:r>
          </a:p>
          <a:p>
            <a:endParaRPr lang="en-CA" b="1" dirty="0"/>
          </a:p>
          <a:p>
            <a:r>
              <a:rPr lang="en-CA" b="1" dirty="0"/>
              <a:t>Highlight "Gastroscopy or colonoscopy without biopsy" for speaker to point out that bleeding risk is low in this setting as it is with a TEE (transesophageal echocardiogram).  It is the occasional and unpredictable need for a biopsy or polypectomy that increases the procedure's bleeding risk</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484246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3 (</a:t>
            </a:r>
            <a:r>
              <a:rPr lang="en-CA" sz="1200" b="0"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Rivaroxaban (i.e. last dose day -2)</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55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22558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0" i="0" kern="1200" dirty="0">
                <a:solidFill>
                  <a:schemeClr val="tx1"/>
                </a:solidFill>
                <a:effectLst/>
                <a:latin typeface="+mn-lt"/>
                <a:ea typeface="+mn-ea"/>
                <a:cs typeface="+mn-cs"/>
              </a:rPr>
              <a:t>Abstract</a:t>
            </a:r>
          </a:p>
          <a:p>
            <a:r>
              <a:rPr lang="en-CA" sz="1200" b="0" i="0" kern="1200" dirty="0">
                <a:solidFill>
                  <a:schemeClr val="tx1"/>
                </a:solidFill>
                <a:effectLst/>
                <a:latin typeface="+mn-lt"/>
                <a:ea typeface="+mn-ea"/>
                <a:cs typeface="+mn-cs"/>
              </a:rPr>
              <a:t>The risk of endoscopy in patients on </a:t>
            </a:r>
            <a:r>
              <a:rPr lang="en-CA" sz="1200" b="0" i="0" kern="1200" dirty="0" err="1">
                <a:solidFill>
                  <a:schemeClr val="tx1"/>
                </a:solidFill>
                <a:effectLst/>
                <a:latin typeface="+mn-lt"/>
                <a:ea typeface="+mn-ea"/>
                <a:cs typeface="+mn-cs"/>
              </a:rPr>
              <a:t>antithrombotics</a:t>
            </a:r>
            <a:r>
              <a:rPr lang="en-CA" sz="1200" b="0" i="0" kern="1200" dirty="0">
                <a:solidFill>
                  <a:schemeClr val="tx1"/>
                </a:solidFill>
                <a:effectLst/>
                <a:latin typeface="+mn-lt"/>
                <a:ea typeface="+mn-ea"/>
                <a:cs typeface="+mn-cs"/>
              </a:rPr>
              <a:t> depends on the risks of procedural haemorrhage versus thrombosis due to discontinuation of therapy.</a:t>
            </a:r>
          </a:p>
          <a:p>
            <a:r>
              <a:rPr lang="en-CA" sz="1200" b="1" i="0" kern="1200" dirty="0">
                <a:solidFill>
                  <a:schemeClr val="tx1"/>
                </a:solidFill>
                <a:effectLst/>
                <a:latin typeface="+mn-lt"/>
                <a:ea typeface="+mn-ea"/>
                <a:cs typeface="+mn-cs"/>
              </a:rPr>
              <a:t>P2Y12 receptor antagonists (clopidogrel, prasugrel, ticagrelor)</a:t>
            </a:r>
            <a:r>
              <a:rPr lang="en-CA" sz="1200" b="0" i="0" kern="1200" dirty="0">
                <a:solidFill>
                  <a:schemeClr val="tx1"/>
                </a:solidFill>
                <a:effectLst/>
                <a:latin typeface="+mn-lt"/>
                <a:ea typeface="+mn-ea"/>
                <a:cs typeface="+mn-cs"/>
              </a:rPr>
              <a:t> For low-risk endoscopic procedures we recommend continuing P2Y12 receptor antagonists as single or dual antiplatelet therapy (low quality evidence, strong recommendation); For high-risk endoscopic procedures in patients at low thrombotic risk, we recommend discontinuing P2Y12 receptor antagonists five days before the procedure (moderate quality evidence, strong recommendation). In patients on dual antiplatelet therapy, we suggest continuing aspirin (low quality evidence, weak recommendation). For high-risk endoscopic procedures in patients at high thrombotic risk, we recommend continuing aspirin and liaising with a cardiologist about the risk/benefit of discontinuation of P2Y12 receptor antagonists (high quality evidence, strong recommendation).</a:t>
            </a:r>
          </a:p>
          <a:p>
            <a:r>
              <a:rPr lang="en-CA" sz="1200" b="1" i="0" kern="1200" dirty="0">
                <a:solidFill>
                  <a:schemeClr val="tx1"/>
                </a:solidFill>
                <a:effectLst/>
                <a:latin typeface="+mn-lt"/>
                <a:ea typeface="+mn-ea"/>
                <a:cs typeface="+mn-cs"/>
              </a:rPr>
              <a:t>Warfarin</a:t>
            </a:r>
            <a:r>
              <a:rPr lang="en-CA" sz="1200" b="0" i="0" kern="1200" dirty="0">
                <a:solidFill>
                  <a:schemeClr val="tx1"/>
                </a:solidFill>
                <a:effectLst/>
                <a:latin typeface="+mn-lt"/>
                <a:ea typeface="+mn-ea"/>
                <a:cs typeface="+mn-cs"/>
              </a:rPr>
              <a:t> The advice for warfarin is fundamentally unchanged from British Society of Gastroenterology (BSG) 2008 guidance.</a:t>
            </a:r>
          </a:p>
          <a:p>
            <a:r>
              <a:rPr lang="en-CA" sz="1200" b="1" i="0" kern="1200" dirty="0">
                <a:solidFill>
                  <a:schemeClr val="tx1"/>
                </a:solidFill>
                <a:effectLst/>
                <a:latin typeface="+mn-lt"/>
                <a:ea typeface="+mn-ea"/>
                <a:cs typeface="+mn-cs"/>
              </a:rPr>
              <a:t>Direct Oral Anticoagulants (DOAC)</a:t>
            </a:r>
            <a:r>
              <a:rPr lang="en-CA" sz="1200" b="0" i="0" kern="1200" dirty="0">
                <a:solidFill>
                  <a:schemeClr val="tx1"/>
                </a:solidFill>
                <a:effectLst/>
                <a:latin typeface="+mn-lt"/>
                <a:ea typeface="+mn-ea"/>
                <a:cs typeface="+mn-cs"/>
              </a:rPr>
              <a:t> For low-risk endoscopic procedures we suggest omitting the morning dose of DOAC on the day of the procedure (very low quality evidence, weak recommendation); For high-risk endoscopic procedures, we recommend that the last dose of DOAC be taken ≥48 h before the procedure (very low quality evidence, strong recommendation). For patients on dabigatran with </a:t>
            </a:r>
            <a:r>
              <a:rPr lang="en-CA" sz="1200" b="0" i="0" kern="1200" dirty="0" err="1">
                <a:solidFill>
                  <a:schemeClr val="tx1"/>
                </a:solidFill>
                <a:effectLst/>
                <a:latin typeface="+mn-lt"/>
                <a:ea typeface="+mn-ea"/>
                <a:cs typeface="+mn-cs"/>
              </a:rPr>
              <a:t>CrCl</a:t>
            </a:r>
            <a:r>
              <a:rPr lang="en-CA" sz="1200" b="0" i="0" kern="1200" dirty="0">
                <a:solidFill>
                  <a:schemeClr val="tx1"/>
                </a:solidFill>
                <a:effectLst/>
                <a:latin typeface="+mn-lt"/>
                <a:ea typeface="+mn-ea"/>
                <a:cs typeface="+mn-cs"/>
              </a:rPr>
              <a:t> (or estimated glomerular filtration rate, eGFR) of 30–50 mL/min we recommend that the last dose of DOAC be taken 72 h before the procedure (very low quality evidence, strong recommendation). In any patient with rapidly deteriorating renal function a haematologist should be consulted (low quality evidence, strong recommendation).</a:t>
            </a:r>
          </a:p>
          <a:p>
            <a:endParaRPr lang="en-CA" b="1" dirty="0"/>
          </a:p>
          <a:p>
            <a:endParaRPr lang="en-CA" b="1" dirty="0"/>
          </a:p>
          <a:p>
            <a:r>
              <a:rPr lang="en-CA" sz="1200" b="1" i="1" kern="1200" dirty="0">
                <a:solidFill>
                  <a:schemeClr val="tx1"/>
                </a:solidFill>
                <a:effectLst/>
                <a:latin typeface="+mn-lt"/>
                <a:ea typeface="+mn-ea"/>
                <a:cs typeface="+mn-cs"/>
              </a:rPr>
              <a:t>For all endoscopic procedures we recommend continuing aspirin (moderate evidence, strong recommendation), with the exception of endoscopic submucosal dissection (ESD), large colonic endoscopic mucosal resection (EMR) (&gt;2 cm), upper gastrointestinal EMR and </a:t>
            </a:r>
            <a:r>
              <a:rPr lang="en-CA" sz="1200" b="1" i="1" kern="1200" dirty="0" err="1">
                <a:solidFill>
                  <a:schemeClr val="tx1"/>
                </a:solidFill>
                <a:effectLst/>
                <a:latin typeface="+mn-lt"/>
                <a:ea typeface="+mn-ea"/>
                <a:cs typeface="+mn-cs"/>
              </a:rPr>
              <a:t>ampullectomy</a:t>
            </a:r>
            <a:r>
              <a:rPr lang="en-CA" sz="1200" b="1" i="1" kern="1200" dirty="0">
                <a:solidFill>
                  <a:schemeClr val="tx1"/>
                </a:solidFill>
                <a:effectLst/>
                <a:latin typeface="+mn-lt"/>
                <a:ea typeface="+mn-ea"/>
                <a:cs typeface="+mn-cs"/>
              </a:rPr>
              <a:t>. In the latter cases, aspirin discontinuation should be considered on an individual patient basis depending on the risks of thrombosis versus haemorrhage (low quality evidence, weak recommendation).</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1.1 Low-risk procedures</a:t>
            </a:r>
          </a:p>
          <a:p>
            <a:r>
              <a:rPr lang="en-CA" sz="1200" b="1" i="1" kern="1200" dirty="0">
                <a:solidFill>
                  <a:schemeClr val="tx1"/>
                </a:solidFill>
                <a:effectLst/>
                <a:latin typeface="+mn-lt"/>
                <a:ea typeface="+mn-ea"/>
                <a:cs typeface="+mn-cs"/>
              </a:rPr>
              <a:t>For low-risk endoscopic procedures we recommend 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as single or dual antiplatelet therapy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low-risk endoscopic procedures we suggest that warfarin therapy should be continued (low quality evidence, weak recommendation). It should be ensured that the International normalised ratio (INR) does not exceed the therapeutic range in the week prior to the procedure (low quality evidence, strong recommendation).</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low-risk endoscopic procedures we suggest omitting the morning dose of DOACs on the day of the procedure (very low quality evidence,</a:t>
            </a:r>
            <a:r>
              <a:rPr lang="en-CA" sz="1200" b="1" i="0" kern="1200" dirty="0">
                <a:solidFill>
                  <a:schemeClr val="tx1"/>
                </a:solidFill>
                <a:effectLst/>
                <a:latin typeface="+mn-lt"/>
                <a:ea typeface="+mn-ea"/>
                <a:cs typeface="+mn-cs"/>
              </a:rPr>
              <a:t> weak recommendation</a:t>
            </a:r>
            <a:r>
              <a:rPr lang="en-CA" sz="1200" b="1" i="1"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1.2 High-risk procedures</a:t>
            </a:r>
          </a:p>
          <a:p>
            <a:r>
              <a:rPr lang="en-CA" sz="1200" b="1" i="1" kern="1200" dirty="0">
                <a:solidFill>
                  <a:schemeClr val="tx1"/>
                </a:solidFill>
                <a:effectLst/>
                <a:latin typeface="+mn-lt"/>
                <a:ea typeface="+mn-ea"/>
                <a:cs typeface="+mn-cs"/>
              </a:rPr>
              <a:t>For high-risk endoscopic procedures in patients at low thrombotic risk, we recommend discontinuing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five days before the procedure (moderate quality evidence, strong recommendation). In patients on dual antiplatelet therapy, we suggest continuing aspirin (low quality evidence, weak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low thrombotic risk, we recommend discontinuing warfarin 5 days before the procedure (high quality evidence, strong recommendation). Check INR prior to the procedure to ensure &lt;1.5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high thrombotic risk, we recommend continuing aspirin and liaising with a cardiologist about the risk/benefit of discontinuing P2Y12 receptor antagonists (</a:t>
            </a:r>
            <a:r>
              <a:rPr lang="en-CA" sz="1200" b="1" i="1" kern="1200" dirty="0" err="1">
                <a:solidFill>
                  <a:schemeClr val="tx1"/>
                </a:solidFill>
                <a:effectLst/>
                <a:latin typeface="+mn-lt"/>
                <a:ea typeface="+mn-ea"/>
                <a:cs typeface="+mn-cs"/>
              </a:rPr>
              <a:t>eg</a:t>
            </a:r>
            <a:r>
              <a:rPr lang="en-CA" sz="1200" b="1" i="1" kern="1200" dirty="0">
                <a:solidFill>
                  <a:schemeClr val="tx1"/>
                </a:solidFill>
                <a:effectLst/>
                <a:latin typeface="+mn-lt"/>
                <a:ea typeface="+mn-ea"/>
                <a:cs typeface="+mn-cs"/>
              </a:rPr>
              <a:t>, clopidogrel) (high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at high thrombotic risk, we recommend that warfarin should be temporarily discontinued and substituted with low molecular weight heparin (LMWH)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all patients on warfarin we recommend advising that there is an increased risk of post-procedure bleeding compared to non-anticoagulated patients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For high-risk endoscopic procedures in patients on DOACs, we recommend that the last dose of DOACs be taken at least 48 h before the procedure (very low quality evidence, strong recommendation). For patients on dabigatran with a </a:t>
            </a:r>
            <a:r>
              <a:rPr lang="en-CA" sz="1200" b="1" i="1" kern="1200" dirty="0" err="1">
                <a:solidFill>
                  <a:schemeClr val="tx1"/>
                </a:solidFill>
                <a:effectLst/>
                <a:latin typeface="+mn-lt"/>
                <a:ea typeface="+mn-ea"/>
                <a:cs typeface="+mn-cs"/>
              </a:rPr>
              <a:t>CrCl</a:t>
            </a:r>
            <a:r>
              <a:rPr lang="en-CA" sz="1200" b="1" i="1" kern="1200" dirty="0">
                <a:solidFill>
                  <a:schemeClr val="tx1"/>
                </a:solidFill>
                <a:effectLst/>
                <a:latin typeface="+mn-lt"/>
                <a:ea typeface="+mn-ea"/>
                <a:cs typeface="+mn-cs"/>
              </a:rPr>
              <a:t> (or estimated glomerular filtration rate</a:t>
            </a:r>
            <a:r>
              <a:rPr lang="en-CA" sz="1200" b="1" i="0" kern="1200" dirty="0">
                <a:solidFill>
                  <a:schemeClr val="tx1"/>
                </a:solidFill>
                <a:effectLst/>
                <a:latin typeface="+mn-lt"/>
                <a:ea typeface="+mn-ea"/>
                <a:cs typeface="+mn-cs"/>
              </a:rPr>
              <a:t> (</a:t>
            </a:r>
            <a:r>
              <a:rPr lang="en-CA" sz="1200" b="1" i="1" kern="1200" dirty="0">
                <a:solidFill>
                  <a:schemeClr val="tx1"/>
                </a:solidFill>
                <a:effectLst/>
                <a:latin typeface="+mn-lt"/>
                <a:ea typeface="+mn-ea"/>
                <a:cs typeface="+mn-cs"/>
              </a:rPr>
              <a:t>eGFR)) of 30–50 mL/min we recommend that the last dose be taken 72 h prior to the procedure (very low quality evidence, strong recommendation). In any patient with rapidly deteriorating renal function a haematologist should be consulted (low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1.3 Post endoscopic procedure</a:t>
            </a:r>
          </a:p>
          <a:p>
            <a:r>
              <a:rPr lang="en-CA" sz="1200" b="1" i="1" kern="1200" dirty="0">
                <a:solidFill>
                  <a:schemeClr val="tx1"/>
                </a:solidFill>
                <a:effectLst/>
                <a:latin typeface="+mn-lt"/>
                <a:ea typeface="+mn-ea"/>
                <a:cs typeface="+mn-cs"/>
              </a:rPr>
              <a:t>If antiplatelet or anticoagulant therapy is discontinued, then we recommend this should be resumed up to 48 h after the procedure depending on the perceived bleeding and thrombotic risks (moderate quality evidence, strong recommendation)</a:t>
            </a:r>
            <a:r>
              <a:rPr lang="en-CA" sz="1200" b="1" i="0" kern="1200" dirty="0">
                <a:solidFill>
                  <a:schemeClr val="tx1"/>
                </a:solidFill>
                <a:effectLst/>
                <a:latin typeface="+mn-lt"/>
                <a:ea typeface="+mn-ea"/>
                <a:cs typeface="+mn-cs"/>
              </a:rPr>
              <a:t>.</a:t>
            </a:r>
            <a:endParaRPr lang="en-CA" sz="1200" b="0" i="0" kern="1200" dirty="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118066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47501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r>
              <a:rPr lang="en-CA" b="1" dirty="0"/>
              <a:t>Arrow – links back to selection slide 9</a:t>
            </a:r>
          </a:p>
          <a:p>
            <a:endParaRPr lang="en-CA" b="1" dirty="0"/>
          </a:p>
          <a:p>
            <a:r>
              <a:rPr lang="en-CA" b="1" dirty="0"/>
              <a:t>Key – links to key messages slide 40 </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877785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478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2 (Moderate Risk)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0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228448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3 (Skip 2 doses of </a:t>
            </a:r>
            <a:r>
              <a:rPr lang="en-CA" dirty="0" err="1"/>
              <a:t>Dabigitran</a:t>
            </a:r>
            <a:r>
              <a:rPr lang="en-CA" dirty="0"/>
              <a:t> (i.e. last dose day -2)</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324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8981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596725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r>
              <a:rPr lang="en-CA" b="1" dirty="0"/>
              <a:t>Arrow – links back to selection slide 9</a:t>
            </a:r>
          </a:p>
          <a:p>
            <a:endParaRPr lang="en-CA" b="1" dirty="0"/>
          </a:p>
          <a:p>
            <a:r>
              <a:rPr lang="en-CA" b="1" dirty="0"/>
              <a:t>Key – links to key messages slide 40 </a:t>
            </a:r>
          </a:p>
          <a:p>
            <a:endParaRPr lang="en-CA" dirty="0"/>
          </a:p>
        </p:txBody>
      </p:sp>
    </p:spTree>
    <p:extLst>
      <p:ext uri="{BB962C8B-B14F-4D97-AF65-F5344CB8AC3E}">
        <p14:creationId xmlns:p14="http://schemas.microsoft.com/office/powerpoint/2010/main" val="1584945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96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3 (High Risk)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903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3034260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4 (Skip 2 doses of </a:t>
            </a:r>
            <a:r>
              <a:rPr lang="en-CA" dirty="0" err="1"/>
              <a:t>Edoxaban</a:t>
            </a:r>
            <a:r>
              <a:rPr lang="en-CA" dirty="0"/>
              <a:t> (i.e. last dose day -3)</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65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426683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02502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r>
              <a:rPr lang="en-CA" b="1" dirty="0"/>
              <a:t>Arrow – links back to selection slide 9</a:t>
            </a:r>
          </a:p>
          <a:p>
            <a:endParaRPr lang="en-CA" b="1" dirty="0"/>
          </a:p>
          <a:p>
            <a:r>
              <a:rPr lang="en-CA" b="1" dirty="0"/>
              <a:t>Key – links to key messages slide 40 </a:t>
            </a:r>
          </a:p>
          <a:p>
            <a:endParaRPr lang="en-CA" dirty="0"/>
          </a:p>
        </p:txBody>
      </p:sp>
    </p:spTree>
    <p:extLst>
      <p:ext uri="{BB962C8B-B14F-4D97-AF65-F5344CB8AC3E}">
        <p14:creationId xmlns:p14="http://schemas.microsoft.com/office/powerpoint/2010/main" val="3121433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54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3 (High Risk)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531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2289495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4 (Skip 4 doses of Apixaban (i.e. last dose day -3)</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627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3405745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557495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r>
              <a:rPr lang="en-CA" b="1" dirty="0"/>
              <a:t>Arrow – links back to selection slide 9</a:t>
            </a:r>
          </a:p>
          <a:p>
            <a:endParaRPr lang="en-CA" b="1" dirty="0"/>
          </a:p>
          <a:p>
            <a:r>
              <a:rPr lang="en-CA" b="1"/>
              <a:t>Key – links to key messages slide 40 </a:t>
            </a:r>
          </a:p>
          <a:p>
            <a:endParaRPr lang="en-CA" dirty="0"/>
          </a:p>
        </p:txBody>
      </p:sp>
    </p:spTree>
    <p:extLst>
      <p:ext uri="{BB962C8B-B14F-4D97-AF65-F5344CB8AC3E}">
        <p14:creationId xmlns:p14="http://schemas.microsoft.com/office/powerpoint/2010/main" val="2686813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1 (Low Risk)</a:t>
            </a:r>
          </a:p>
        </p:txBody>
      </p:sp>
      <p:sp>
        <p:nvSpPr>
          <p:cNvPr id="4" name="Slide Number Placeholder 3"/>
          <p:cNvSpPr>
            <a:spLocks noGrp="1"/>
          </p:cNvSpPr>
          <p:nvPr>
            <p:ph type="sldNum" sz="quarter" idx="5"/>
          </p:nvPr>
        </p:nvSpPr>
        <p:spPr/>
        <p:txBody>
          <a:bodyPr/>
          <a:lstStyle/>
          <a:p>
            <a:fld id="{04156297-500E-4637-A3B6-DA20CA07D824}" type="slidenum">
              <a:rPr lang="en-US" smtClean="0"/>
              <a:t>5</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55316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dirty="0"/>
              <a:t>Correct Answer: 1 (Continue his Apixaban)</a:t>
            </a:r>
          </a:p>
          <a:p>
            <a:endParaRPr lang="en-CA" dirty="0"/>
          </a:p>
          <a:p>
            <a:r>
              <a:rPr lang="en-CA" b="1" i="1" dirty="0"/>
              <a:t>SPC Additional Expert Opinion: </a:t>
            </a:r>
            <a:r>
              <a:rPr lang="en-CA" i="1" dirty="0"/>
              <a:t>This is my personal recommendation for suspending the DOAC morning dose until after low bleeding risk procedures along with an effort to obtain an early morning appointment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9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339661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292387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08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jp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slide" Target="slide40.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jp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slide" Target="slide40.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jp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slide" Target="slide40.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jpg"/><Relationship Id="rId7"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jp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32.xml"/><Relationship Id="rId5" Type="http://schemas.openxmlformats.org/officeDocument/2006/relationships/slide" Target="slide40.xml"/><Relationship Id="rId10" Type="http://schemas.openxmlformats.org/officeDocument/2006/relationships/slide" Target="slide25.xml"/><Relationship Id="rId4" Type="http://schemas.openxmlformats.org/officeDocument/2006/relationships/image" Target="../media/image2.png"/><Relationship Id="rId9"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1</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365380"/>
            <a:ext cx="5735383" cy="1938992"/>
          </a:xfrm>
          <a:prstGeom prst="rect">
            <a:avLst/>
          </a:prstGeom>
          <a:noFill/>
        </p:spPr>
        <p:txBody>
          <a:bodyPr wrap="square" rtlCol="0">
            <a:spAutoFit/>
          </a:bodyPr>
          <a:lstStyle/>
          <a:p>
            <a:pPr algn="ctr" defTabSz="914400"/>
            <a:r>
              <a:rPr lang="en-US" sz="4000" b="1" dirty="0">
                <a:ln w="10160">
                  <a:solidFill>
                    <a:prstClr val="black">
                      <a:lumMod val="65000"/>
                      <a:lumOff val="35000"/>
                    </a:prstClr>
                  </a:solidFill>
                  <a:prstDash val="solid"/>
                </a:ln>
                <a:solidFill>
                  <a:prstClr val="white"/>
                </a:solidFill>
                <a:latin typeface="Arial Narrow" panose="020B0606020202030204" pitchFamily="34" charset="0"/>
              </a:rPr>
              <a:t>Periprocedural Management of Direct Oral Anticoagulants </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1" name="TextBox 20">
            <a:extLst>
              <a:ext uri="{FF2B5EF4-FFF2-40B4-BE49-F238E27FC236}">
                <a16:creationId xmlns:a16="http://schemas.microsoft.com/office/drawing/2014/main" id="{AFD239F2-FC6A-4E3C-9F9C-1FFDC143AFA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Norman</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pic>
        <p:nvPicPr>
          <p:cNvPr id="22" name="Picture 21" descr="A person standing posing for the camera&#10;&#10;Description automatically generated">
            <a:extLst>
              <a:ext uri="{FF2B5EF4-FFF2-40B4-BE49-F238E27FC236}">
                <a16:creationId xmlns:a16="http://schemas.microsoft.com/office/drawing/2014/main" id="{1F0589D0-FC79-4756-9947-92CD80AB24C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140" y="1705717"/>
            <a:ext cx="2457012" cy="3685518"/>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236865" y="1854559"/>
            <a:ext cx="5895936" cy="3354765"/>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US" sz="2600" b="1" dirty="0">
                <a:solidFill>
                  <a:prstClr val="black"/>
                </a:solidFill>
                <a:latin typeface="Arial Narrow" panose="020B0606020202030204" pitchFamily="34" charset="0"/>
              </a:rPr>
              <a:t>Norman is now on Rivaroxaban </a:t>
            </a:r>
          </a:p>
          <a:p>
            <a:pPr marL="342900" lvl="0" indent="-342900">
              <a:buClr>
                <a:srgbClr val="00BF96"/>
              </a:buClr>
              <a:buFont typeface="Wingdings" panose="05000000000000000000" pitchFamily="2" charset="2"/>
              <a:buChar char="§"/>
            </a:pP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lang="en-CA" sz="2600" b="1" dirty="0">
                <a:solidFill>
                  <a:prstClr val="black"/>
                </a:solidFill>
                <a:latin typeface="Arial Narrow" panose="020B0606020202030204" pitchFamily="34" charset="0"/>
              </a:rPr>
              <a:t>He presents you with a pre-op form for his impending </a:t>
            </a:r>
            <a:r>
              <a:rPr lang="en-CA" sz="2600" b="1" dirty="0">
                <a:solidFill>
                  <a:srgbClr val="0D755A"/>
                </a:solidFill>
                <a:latin typeface="Arial Narrow" panose="020B0606020202030204" pitchFamily="34" charset="0"/>
              </a:rPr>
              <a:t>Colonoscopy with Possible Polypectomy </a:t>
            </a:r>
            <a:r>
              <a:rPr lang="en-CA" sz="2600" b="1" dirty="0">
                <a:solidFill>
                  <a:prstClr val="black"/>
                </a:solidFill>
                <a:latin typeface="Arial Narrow" panose="020B0606020202030204" pitchFamily="34" charset="0"/>
              </a:rPr>
              <a:t>and wants to know what he is supposed to do about “his blood thinner” </a:t>
            </a:r>
            <a:r>
              <a:rPr lang="en-CA" sz="2600" b="1" dirty="0">
                <a:solidFill>
                  <a:srgbClr val="0D755A"/>
                </a:solidFill>
                <a:latin typeface="Arial Narrow" panose="020B0606020202030204" pitchFamily="34" charset="0"/>
              </a:rPr>
              <a:t>Rivaroxaban 20 mg OD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1621CFF0-8362-4906-AA1A-CC87D552E3F4}"/>
              </a:ext>
            </a:extLst>
          </p:cNvPr>
          <p:cNvSpPr txBox="1"/>
          <p:nvPr/>
        </p:nvSpPr>
        <p:spPr>
          <a:xfrm>
            <a:off x="-642984" y="1349000"/>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1" name="Picture 10" descr="A person standing posing for the camera&#10;&#10;Description automatically generated">
            <a:extLst>
              <a:ext uri="{FF2B5EF4-FFF2-40B4-BE49-F238E27FC236}">
                <a16:creationId xmlns:a16="http://schemas.microsoft.com/office/drawing/2014/main" id="{28F3E1D0-3210-4299-B07B-A390AE4D568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
        <p:nvSpPr>
          <p:cNvPr id="13" name="Rectangle 12">
            <a:extLst>
              <a:ext uri="{FF2B5EF4-FFF2-40B4-BE49-F238E27FC236}">
                <a16:creationId xmlns:a16="http://schemas.microsoft.com/office/drawing/2014/main" id="{291E6FC2-C255-4F29-BA27-CB077FAB7FA1}"/>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9277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815882"/>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What is Norman’s Bleeding Risk for</a:t>
            </a:r>
            <a:br>
              <a:rPr lang="en-US" sz="2800" b="1" dirty="0">
                <a:solidFill>
                  <a:srgbClr val="4D5052"/>
                </a:solidFill>
                <a:latin typeface="Arial Narrow" panose="020B0606020202030204" pitchFamily="34" charset="0"/>
                <a:cs typeface="Candara"/>
              </a:rPr>
            </a:br>
            <a:r>
              <a:rPr lang="en-US" sz="2800" b="1" dirty="0">
                <a:solidFill>
                  <a:srgbClr val="4D5052"/>
                </a:solidFill>
                <a:latin typeface="Arial Narrow" panose="020B0606020202030204" pitchFamily="34" charset="0"/>
                <a:cs typeface="Candara"/>
              </a:rPr>
              <a:t>Colonoscopy with Possible Polypectomy?</a:t>
            </a:r>
          </a:p>
          <a:p>
            <a:pPr lvl="0" algn="ctr">
              <a:defRPr/>
            </a:pPr>
            <a:r>
              <a:rPr lang="en-US" sz="2400" b="1" dirty="0">
                <a:solidFill>
                  <a:srgbClr val="13A985"/>
                </a:solidFill>
                <a:latin typeface="Arial Narrow" panose="020B0606020202030204" pitchFamily="34" charset="0"/>
                <a:cs typeface="Candara"/>
              </a:rPr>
              <a:t>Rx: Rivaroxaban 20 mg OD</a:t>
            </a:r>
          </a:p>
          <a:p>
            <a:pPr lvl="0" algn="ctr">
              <a:defRPr/>
            </a:pPr>
            <a:endParaRPr lang="en-US" sz="3200" b="1" dirty="0">
              <a:solidFill>
                <a:srgbClr val="4D5052"/>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56292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FF575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2" name="Picture 1">
            <a:extLst>
              <a:ext uri="{FF2B5EF4-FFF2-40B4-BE49-F238E27FC236}">
                <a16:creationId xmlns:a16="http://schemas.microsoft.com/office/drawing/2014/main" id="{FC43B7B8-543E-4196-AF10-ECAFA8F3641E}"/>
              </a:ext>
            </a:extLst>
          </p:cNvPr>
          <p:cNvPicPr>
            <a:picLocks noChangeAspect="1"/>
          </p:cNvPicPr>
          <p:nvPr/>
        </p:nvPicPr>
        <p:blipFill>
          <a:blip r:embed="rId5"/>
          <a:stretch>
            <a:fillRect/>
          </a:stretch>
        </p:blipFill>
        <p:spPr>
          <a:xfrm>
            <a:off x="650739" y="1299365"/>
            <a:ext cx="7713497" cy="4719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470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39805"/>
            <a:ext cx="7783077" cy="830997"/>
          </a:xfrm>
          <a:prstGeom prst="rect">
            <a:avLst/>
          </a:prstGeom>
        </p:spPr>
        <p:txBody>
          <a:bodyPr wrap="square">
            <a:spAutoFit/>
          </a:bodyPr>
          <a:lstStyle/>
          <a:p>
            <a:pPr lvl="0" algn="ctr">
              <a:defRPr/>
            </a:pPr>
            <a:r>
              <a:rPr lang="en-US" sz="2400" b="1" dirty="0">
                <a:solidFill>
                  <a:srgbClr val="4D5052"/>
                </a:solidFill>
                <a:latin typeface="Arial Narrow" panose="020B0606020202030204" pitchFamily="34" charset="0"/>
                <a:cs typeface="Candara"/>
              </a:rPr>
              <a:t>What would you advise Norman to do about to do about his Rivaroxaban for his Colonoscopy with Possible Polypectomy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567110"/>
            <a:ext cx="9037411"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Rivaroxaban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Rivaroxaban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Rivaroxaban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75912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recommend that </a:t>
            </a:r>
            <a:r>
              <a:rPr lang="en-CA" sz="2400" b="1" dirty="0">
                <a:solidFill>
                  <a:srgbClr val="13A985"/>
                </a:solidFill>
                <a:latin typeface="Arial Narrow" panose="020B0606020202030204" pitchFamily="34" charset="0"/>
                <a:cs typeface="Candara"/>
              </a:rPr>
              <a:t>the interruption of anticoagulant therapy </a:t>
            </a:r>
            <a:r>
              <a:rPr lang="en-CA" sz="2400" dirty="0">
                <a:solidFill>
                  <a:prstClr val="black"/>
                </a:solidFill>
                <a:latin typeface="Arial Narrow" panose="020B0606020202030204" pitchFamily="34" charset="0"/>
                <a:cs typeface="Candara"/>
              </a:rPr>
              <a:t>in a patient with AF/AFL </a:t>
            </a:r>
            <a:r>
              <a:rPr lang="en-CA" sz="2400" b="1" dirty="0">
                <a:solidFill>
                  <a:srgbClr val="13A985"/>
                </a:solidFill>
                <a:latin typeface="Arial Narrow" panose="020B0606020202030204" pitchFamily="34" charset="0"/>
                <a:cs typeface="Candara"/>
              </a:rPr>
              <a:t>will be necessary</a:t>
            </a:r>
            <a:r>
              <a:rPr lang="en-CA" sz="2400" dirty="0">
                <a:solidFill>
                  <a:srgbClr val="13A985"/>
                </a:solidFill>
                <a:latin typeface="Arial Narrow" panose="020B0606020202030204" pitchFamily="34" charset="0"/>
                <a:cs typeface="Candara"/>
              </a:rPr>
              <a:t> </a:t>
            </a:r>
            <a:r>
              <a:rPr lang="en-CA" sz="2400" b="1" dirty="0">
                <a:solidFill>
                  <a:srgbClr val="13A985"/>
                </a:solidFill>
                <a:latin typeface="Arial Narrow" panose="020B0606020202030204" pitchFamily="34" charset="0"/>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334571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lvl="0">
              <a:lnSpc>
                <a:spcPct val="90000"/>
              </a:lnSpc>
              <a:defRPr/>
            </a:pPr>
            <a:r>
              <a:rPr lang="en-CA" sz="1000" dirty="0">
                <a:solidFill>
                  <a:prstClr val="white"/>
                </a:solidFill>
                <a:latin typeface="Arial Narrow" panose="020B0606020202030204" pitchFamily="34" charset="0"/>
                <a:cs typeface="Arial" pitchFamily="34" charset="0"/>
              </a:rPr>
              <a:t>Veitch AM, </a:t>
            </a:r>
            <a:r>
              <a:rPr lang="en-CA" sz="1000" dirty="0" err="1">
                <a:solidFill>
                  <a:prstClr val="white"/>
                </a:solidFill>
                <a:latin typeface="Arial Narrow" panose="020B0606020202030204" pitchFamily="34" charset="0"/>
                <a:cs typeface="Arial" pitchFamily="34" charset="0"/>
              </a:rPr>
              <a:t>Vanbiervliet</a:t>
            </a:r>
            <a:r>
              <a:rPr lang="en-CA" sz="1000" dirty="0">
                <a:solidFill>
                  <a:prstClr val="white"/>
                </a:solidFill>
                <a:latin typeface="Arial Narrow" panose="020B0606020202030204" pitchFamily="34" charset="0"/>
                <a:cs typeface="Arial" pitchFamily="34" charset="0"/>
              </a:rPr>
              <a:t> G, </a:t>
            </a:r>
            <a:r>
              <a:rPr lang="en-CA" sz="1000" dirty="0" err="1">
                <a:solidFill>
                  <a:prstClr val="white"/>
                </a:solidFill>
                <a:latin typeface="Arial Narrow" panose="020B0606020202030204" pitchFamily="34" charset="0"/>
                <a:cs typeface="Arial" pitchFamily="34" charset="0"/>
              </a:rPr>
              <a:t>Gershlick</a:t>
            </a:r>
            <a:r>
              <a:rPr lang="en-CA" sz="1000" dirty="0">
                <a:solidFill>
                  <a:prstClr val="white"/>
                </a:solidFill>
                <a:latin typeface="Arial Narrow" panose="020B0606020202030204" pitchFamily="34" charset="0"/>
                <a:cs typeface="Arial" pitchFamily="34" charset="0"/>
              </a:rPr>
              <a:t> AH, et al Endoscopy in patients on antiplatelet or anticoagulant therapy, including direct oral anticoagulants: British Society of Gastroenterology (BSG) and European Society of Gastrointestinal Endoscopy (ESGE) guidelines Gut 2016;65:374-389</a:t>
            </a:r>
            <a:endPar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754326"/>
          </a:xfrm>
          <a:prstGeom prst="rect">
            <a:avLst/>
          </a:prstGeom>
          <a:noFill/>
        </p:spPr>
        <p:txBody>
          <a:bodyPr wrap="square">
            <a:spAutoFit/>
          </a:bodyPr>
          <a:lstStyle/>
          <a:p>
            <a:pPr lvl="0">
              <a:defRPr/>
            </a:pPr>
            <a:r>
              <a:rPr lang="en-US" sz="2400" b="1" dirty="0">
                <a:solidFill>
                  <a:srgbClr val="3A3A3C"/>
                </a:solidFill>
                <a:latin typeface="Arial Narrow" panose="020B0606020202030204" pitchFamily="34" charset="0"/>
                <a:cs typeface="Aharoni" panose="02010803020104030203" pitchFamily="2" charset="-79"/>
              </a:rPr>
              <a:t>Guidelines For The Management Of Patients On Warfarin Or Direct Oral Anticoagulants (DOAC) Undergoing Endoscopic Procedures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54836"/>
            <a:ext cx="2051727" cy="906777"/>
          </a:xfrm>
          <a:prstGeom prst="rect">
            <a:avLst/>
          </a:prstGeom>
        </p:spPr>
      </p:pic>
      <p:sp>
        <p:nvSpPr>
          <p:cNvPr id="22" name="Rectangle 21">
            <a:extLst>
              <a:ext uri="{FF2B5EF4-FFF2-40B4-BE49-F238E27FC236}">
                <a16:creationId xmlns:a16="http://schemas.microsoft.com/office/drawing/2014/main" id="{BC0C7533-2D94-47CA-9DBF-CBCD305A57CD}"/>
              </a:ext>
            </a:extLst>
          </p:cNvPr>
          <p:cNvSpPr/>
          <p:nvPr/>
        </p:nvSpPr>
        <p:spPr>
          <a:xfrm>
            <a:off x="51950" y="1367601"/>
            <a:ext cx="9092050" cy="646331"/>
          </a:xfrm>
          <a:prstGeom prst="rect">
            <a:avLst/>
          </a:prstGeom>
        </p:spPr>
        <p:txBody>
          <a:bodyPr wrap="square">
            <a:spAutoFit/>
          </a:bodyPr>
          <a:lstStyle/>
          <a:p>
            <a:pPr lvl="0" algn="ctr">
              <a:defRPr/>
            </a:pPr>
            <a:r>
              <a:rPr lang="en-CA" b="1" dirty="0">
                <a:solidFill>
                  <a:srgbClr val="0D755A"/>
                </a:solidFill>
                <a:latin typeface="Arial Narrow" panose="020B0606020202030204" pitchFamily="34" charset="0"/>
                <a:cs typeface="Aharoni" panose="02010803020104030203" pitchFamily="2" charset="-79"/>
              </a:rPr>
              <a:t>British Society Of Gastroenterology (BSG) &amp;</a:t>
            </a:r>
          </a:p>
          <a:p>
            <a:pPr lvl="0" algn="ctr">
              <a:defRPr/>
            </a:pPr>
            <a:r>
              <a:rPr lang="en-CA" b="1" dirty="0">
                <a:solidFill>
                  <a:srgbClr val="0D755A"/>
                </a:solidFill>
                <a:latin typeface="Arial Narrow" panose="020B0606020202030204" pitchFamily="34" charset="0"/>
                <a:cs typeface="Aharoni" panose="02010803020104030203" pitchFamily="2" charset="-79"/>
              </a:rPr>
              <a:t> European Society Of Gastrointestinal Endoscopy (ESGE) Guidelines</a:t>
            </a:r>
          </a:p>
        </p:txBody>
      </p:sp>
      <p:pic>
        <p:nvPicPr>
          <p:cNvPr id="2" name="Picture 1">
            <a:extLst>
              <a:ext uri="{FF2B5EF4-FFF2-40B4-BE49-F238E27FC236}">
                <a16:creationId xmlns:a16="http://schemas.microsoft.com/office/drawing/2014/main" id="{B06A5A7B-8E67-4BAF-BB6D-483D56942A39}"/>
              </a:ext>
            </a:extLst>
          </p:cNvPr>
          <p:cNvPicPr>
            <a:picLocks noChangeAspect="1"/>
          </p:cNvPicPr>
          <p:nvPr/>
        </p:nvPicPr>
        <p:blipFill>
          <a:blip r:embed="rId5"/>
          <a:stretch>
            <a:fillRect/>
          </a:stretch>
        </p:blipFill>
        <p:spPr>
          <a:xfrm>
            <a:off x="0" y="2638896"/>
            <a:ext cx="3788204" cy="2840131"/>
          </a:xfrm>
          <a:prstGeom prst="rect">
            <a:avLst/>
          </a:prstGeom>
        </p:spPr>
      </p:pic>
      <p:pic>
        <p:nvPicPr>
          <p:cNvPr id="3" name="Picture 2">
            <a:extLst>
              <a:ext uri="{FF2B5EF4-FFF2-40B4-BE49-F238E27FC236}">
                <a16:creationId xmlns:a16="http://schemas.microsoft.com/office/drawing/2014/main" id="{8BA031DF-3EE8-4190-82AA-23E33E22131F}"/>
              </a:ext>
            </a:extLst>
          </p:cNvPr>
          <p:cNvPicPr>
            <a:picLocks noChangeAspect="1"/>
          </p:cNvPicPr>
          <p:nvPr/>
        </p:nvPicPr>
        <p:blipFill>
          <a:blip r:embed="rId6"/>
          <a:stretch>
            <a:fillRect/>
          </a:stretch>
        </p:blipFill>
        <p:spPr>
          <a:xfrm>
            <a:off x="3839245" y="2018292"/>
            <a:ext cx="5005829" cy="4130065"/>
          </a:xfrm>
          <a:prstGeom prst="rect">
            <a:avLst/>
          </a:prstGeom>
        </p:spPr>
      </p:pic>
    </p:spTree>
    <p:extLst>
      <p:ext uri="{BB962C8B-B14F-4D97-AF65-F5344CB8AC3E}">
        <p14:creationId xmlns:p14="http://schemas.microsoft.com/office/powerpoint/2010/main" val="31522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5150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4" name="Graphic 3" descr="Arrow Horizontal U turn">
            <a:hlinkClick r:id="rId6" action="ppaction://hlinksldjump"/>
            <a:extLst>
              <a:ext uri="{FF2B5EF4-FFF2-40B4-BE49-F238E27FC236}">
                <a16:creationId xmlns:a16="http://schemas.microsoft.com/office/drawing/2014/main" id="{51EFB387-44B4-41D8-84F1-5627297E24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3614" y="6458018"/>
            <a:ext cx="324000" cy="324000"/>
          </a:xfrm>
          <a:prstGeom prst="rect">
            <a:avLst/>
          </a:prstGeom>
        </p:spPr>
      </p:pic>
      <p:pic>
        <p:nvPicPr>
          <p:cNvPr id="6" name="Graphic 5" descr="Key">
            <a:hlinkClick r:id="rId9" action="ppaction://hlinksldjump"/>
            <a:extLst>
              <a:ext uri="{FF2B5EF4-FFF2-40B4-BE49-F238E27FC236}">
                <a16:creationId xmlns:a16="http://schemas.microsoft.com/office/drawing/2014/main" id="{0AC2870C-734B-4EBA-9ED4-3A2B035A310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1176" y="6458230"/>
            <a:ext cx="360000" cy="360000"/>
          </a:xfrm>
          <a:prstGeom prst="rect">
            <a:avLst/>
          </a:prstGeom>
        </p:spPr>
      </p:pic>
    </p:spTree>
    <p:extLst>
      <p:ext uri="{BB962C8B-B14F-4D97-AF65-F5344CB8AC3E}">
        <p14:creationId xmlns:p14="http://schemas.microsoft.com/office/powerpoint/2010/main" val="2193870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236865" y="1854559"/>
            <a:ext cx="5895936" cy="3170099"/>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Norman is now on Dabigatran</a:t>
            </a:r>
          </a:p>
          <a:p>
            <a:pPr lvl="0">
              <a:buClr>
                <a:srgbClr val="00BF96"/>
              </a:buClr>
            </a:pPr>
            <a:endPar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He is having </a:t>
            </a:r>
            <a:r>
              <a:rPr lang="en-US" sz="2800" b="1" dirty="0">
                <a:solidFill>
                  <a:srgbClr val="0D755A"/>
                </a:solidFill>
                <a:latin typeface="Arial Narrow" panose="020B0606020202030204" pitchFamily="34" charset="0"/>
              </a:rPr>
              <a:t>Elective Cholecystectomy </a:t>
            </a:r>
            <a:r>
              <a:rPr lang="en-US" sz="2800" b="1" dirty="0">
                <a:solidFill>
                  <a:prstClr val="black"/>
                </a:solidFill>
                <a:latin typeface="Arial Narrow" panose="020B0606020202030204" pitchFamily="34" charset="0"/>
              </a:rPr>
              <a:t>and wants to know what he is supposed to do about “his blood thinner”  </a:t>
            </a:r>
            <a:r>
              <a:rPr lang="en-US" sz="2800" b="1" dirty="0">
                <a:solidFill>
                  <a:srgbClr val="0D755A"/>
                </a:solidFill>
                <a:latin typeface="Arial Narrow" panose="020B0606020202030204" pitchFamily="34" charset="0"/>
              </a:rPr>
              <a:t>Dabigatran 150 mg BID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1621CFF0-8362-4906-AA1A-CC87D552E3F4}"/>
              </a:ext>
            </a:extLst>
          </p:cNvPr>
          <p:cNvSpPr txBox="1"/>
          <p:nvPr/>
        </p:nvSpPr>
        <p:spPr>
          <a:xfrm>
            <a:off x="-642984" y="1349000"/>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1" name="Picture 10" descr="A person standing posing for the camera&#10;&#10;Description automatically generated">
            <a:extLst>
              <a:ext uri="{FF2B5EF4-FFF2-40B4-BE49-F238E27FC236}">
                <a16:creationId xmlns:a16="http://schemas.microsoft.com/office/drawing/2014/main" id="{28F3E1D0-3210-4299-B07B-A390AE4D568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
        <p:nvSpPr>
          <p:cNvPr id="13" name="Rectangle 12">
            <a:extLst>
              <a:ext uri="{FF2B5EF4-FFF2-40B4-BE49-F238E27FC236}">
                <a16:creationId xmlns:a16="http://schemas.microsoft.com/office/drawing/2014/main" id="{291E6FC2-C255-4F29-BA27-CB077FAB7FA1}"/>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82445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815882"/>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What is Norman’s Bleeding Risk for</a:t>
            </a:r>
            <a:br>
              <a:rPr lang="en-US" sz="2800" b="1" dirty="0">
                <a:solidFill>
                  <a:srgbClr val="4D5052"/>
                </a:solidFill>
                <a:latin typeface="Arial Narrow" panose="020B0606020202030204" pitchFamily="34" charset="0"/>
                <a:cs typeface="Candara"/>
              </a:rPr>
            </a:br>
            <a:r>
              <a:rPr lang="en-US" sz="2800" b="1" dirty="0">
                <a:solidFill>
                  <a:srgbClr val="4D5052"/>
                </a:solidFill>
                <a:latin typeface="Arial Narrow" panose="020B0606020202030204" pitchFamily="34" charset="0"/>
                <a:cs typeface="Candara"/>
              </a:rPr>
              <a:t>Elective Cholecystectomy ?</a:t>
            </a:r>
          </a:p>
          <a:p>
            <a:pPr lvl="0" algn="ctr">
              <a:defRPr/>
            </a:pPr>
            <a:r>
              <a:rPr lang="en-US" sz="2400" b="1" dirty="0">
                <a:solidFill>
                  <a:srgbClr val="13A985"/>
                </a:solidFill>
                <a:latin typeface="Arial Narrow" panose="020B0606020202030204" pitchFamily="34" charset="0"/>
                <a:cs typeface="Candara"/>
              </a:rPr>
              <a:t>Rx: Dabigatran 150 mg BID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8238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F7964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36" name="TextBox 35">
            <a:extLst>
              <a:ext uri="{FF2B5EF4-FFF2-40B4-BE49-F238E27FC236}">
                <a16:creationId xmlns:a16="http://schemas.microsoft.com/office/drawing/2014/main" id="{B8FF3C45-84C8-46AC-8427-D20421FD3D8D}"/>
              </a:ext>
            </a:extLst>
          </p:cNvPr>
          <p:cNvSpPr txBox="1"/>
          <p:nvPr/>
        </p:nvSpPr>
        <p:spPr>
          <a:xfrm>
            <a:off x="0" y="1709877"/>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Flowchart: Connector 36">
            <a:extLst>
              <a:ext uri="{FF2B5EF4-FFF2-40B4-BE49-F238E27FC236}">
                <a16:creationId xmlns:a16="http://schemas.microsoft.com/office/drawing/2014/main" id="{CB909597-E447-4B08-9BA8-0F36BA8EEABD}"/>
              </a:ext>
            </a:extLst>
          </p:cNvPr>
          <p:cNvSpPr/>
          <p:nvPr/>
        </p:nvSpPr>
        <p:spPr>
          <a:xfrm>
            <a:off x="266854" y="182984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9" name="TextBox 38">
            <a:extLst>
              <a:ext uri="{FF2B5EF4-FFF2-40B4-BE49-F238E27FC236}">
                <a16:creationId xmlns:a16="http://schemas.microsoft.com/office/drawing/2014/main" id="{05819861-85D3-492C-8C88-036B2F1CBFAA}"/>
              </a:ext>
            </a:extLst>
          </p:cNvPr>
          <p:cNvSpPr txBox="1"/>
          <p:nvPr/>
        </p:nvSpPr>
        <p:spPr>
          <a:xfrm>
            <a:off x="0" y="3195161"/>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332231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3197821"/>
            <a:ext cx="6993522" cy="1200329"/>
          </a:xfrm>
          <a:prstGeom prst="rect">
            <a:avLst/>
          </a:prstGeom>
          <a:noFill/>
        </p:spPr>
        <p:txBody>
          <a:bodyPr wrap="square" rtlCol="0">
            <a:spAutoFit/>
          </a:bodyPr>
          <a:lstStyle/>
          <a:p>
            <a:r>
              <a:rPr lang="en-US" sz="2400" b="1" dirty="0">
                <a:solidFill>
                  <a:prstClr val="white"/>
                </a:solidFill>
                <a:latin typeface="Arial Narrow" panose="020B0606020202030204" pitchFamily="34" charset="0"/>
              </a:rPr>
              <a:t>Explain the challenges in bleeding management and stopping/restarting DOACs for a procedure and be familiar with current recommendations</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675634"/>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757506"/>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34698" y="4782358"/>
            <a:ext cx="7231228" cy="830997"/>
          </a:xfrm>
          <a:prstGeom prst="rect">
            <a:avLst/>
          </a:prstGeom>
          <a:noFill/>
        </p:spPr>
        <p:txBody>
          <a:bodyPr wrap="square" rtlCol="0">
            <a:spAutoFit/>
          </a:bodyPr>
          <a:lstStyle/>
          <a:p>
            <a:r>
              <a:rPr lang="en-US" sz="2400" b="1" dirty="0">
                <a:solidFill>
                  <a:prstClr val="white"/>
                </a:solidFill>
                <a:latin typeface="Arial Narrow" panose="020B0606020202030204" pitchFamily="34" charset="0"/>
              </a:rPr>
              <a:t>Implement best evidence and guidelines for pre, peri, and post procedure DOAC management</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0" name="TextBox 19">
            <a:extLst>
              <a:ext uri="{FF2B5EF4-FFF2-40B4-BE49-F238E27FC236}">
                <a16:creationId xmlns:a16="http://schemas.microsoft.com/office/drawing/2014/main" id="{ECE7DBB6-65B6-416D-BCA3-B1A361E457A9}"/>
              </a:ext>
            </a:extLst>
          </p:cNvPr>
          <p:cNvSpPr txBox="1"/>
          <p:nvPr/>
        </p:nvSpPr>
        <p:spPr>
          <a:xfrm>
            <a:off x="1645918" y="1839941"/>
            <a:ext cx="7231228" cy="830997"/>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Assess and stratify bleeding risk in patients with AF undergoing different procedures to guide treatment </a:t>
            </a:r>
          </a:p>
        </p:txBody>
      </p:sp>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endParaRPr lang="en-CA" dirty="0"/>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2" name="Picture 1">
            <a:extLst>
              <a:ext uri="{FF2B5EF4-FFF2-40B4-BE49-F238E27FC236}">
                <a16:creationId xmlns:a16="http://schemas.microsoft.com/office/drawing/2014/main" id="{BF94E648-C694-4A10-93EA-6151C43650F3}"/>
              </a:ext>
            </a:extLst>
          </p:cNvPr>
          <p:cNvPicPr>
            <a:picLocks noChangeAspect="1"/>
          </p:cNvPicPr>
          <p:nvPr/>
        </p:nvPicPr>
        <p:blipFill>
          <a:blip r:embed="rId5"/>
          <a:stretch>
            <a:fillRect/>
          </a:stretch>
        </p:blipFill>
        <p:spPr>
          <a:xfrm>
            <a:off x="737691" y="1224604"/>
            <a:ext cx="7668618" cy="4713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1629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39805"/>
            <a:ext cx="7783077" cy="830997"/>
          </a:xfrm>
          <a:prstGeom prst="rect">
            <a:avLst/>
          </a:prstGeom>
        </p:spPr>
        <p:txBody>
          <a:bodyPr wrap="square">
            <a:spAutoFit/>
          </a:bodyPr>
          <a:lstStyle/>
          <a:p>
            <a:pPr lvl="0" algn="ctr">
              <a:defRPr/>
            </a:pPr>
            <a:r>
              <a:rPr lang="en-US" sz="2400" b="1" dirty="0">
                <a:solidFill>
                  <a:srgbClr val="4D5052"/>
                </a:solidFill>
                <a:latin typeface="Arial Narrow" panose="020B0606020202030204" pitchFamily="34" charset="0"/>
                <a:cs typeface="Candara"/>
              </a:rPr>
              <a:t>What would you advise Norman to do about to do about his Dabigatran for his Elective Cholecystectomy?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567110"/>
            <a:ext cx="9037411"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endPar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Dabigitran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44891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134718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02873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8" name="Graphic 7" descr="Arrow Horizontal U turn">
            <a:hlinkClick r:id="rId6" action="ppaction://hlinksldjump"/>
            <a:extLst>
              <a:ext uri="{FF2B5EF4-FFF2-40B4-BE49-F238E27FC236}">
                <a16:creationId xmlns:a16="http://schemas.microsoft.com/office/drawing/2014/main" id="{3897B480-C37A-432A-BDD7-122099C96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3614" y="6458018"/>
            <a:ext cx="324000" cy="324000"/>
          </a:xfrm>
          <a:prstGeom prst="rect">
            <a:avLst/>
          </a:prstGeom>
        </p:spPr>
      </p:pic>
      <p:pic>
        <p:nvPicPr>
          <p:cNvPr id="9" name="Graphic 8" descr="Key">
            <a:hlinkClick r:id="rId9" action="ppaction://hlinksldjump"/>
            <a:extLst>
              <a:ext uri="{FF2B5EF4-FFF2-40B4-BE49-F238E27FC236}">
                <a16:creationId xmlns:a16="http://schemas.microsoft.com/office/drawing/2014/main" id="{44442C92-6212-401F-BC9B-5EB49F2ECF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1176" y="6458230"/>
            <a:ext cx="360000" cy="360000"/>
          </a:xfrm>
          <a:prstGeom prst="rect">
            <a:avLst/>
          </a:prstGeom>
        </p:spPr>
      </p:pic>
    </p:spTree>
    <p:extLst>
      <p:ext uri="{BB962C8B-B14F-4D97-AF65-F5344CB8AC3E}">
        <p14:creationId xmlns:p14="http://schemas.microsoft.com/office/powerpoint/2010/main" val="302007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195263" y="2112611"/>
            <a:ext cx="5895936" cy="2954655"/>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US" sz="2700" b="1" dirty="0">
                <a:solidFill>
                  <a:prstClr val="black"/>
                </a:solidFill>
                <a:latin typeface="Arial Narrow" panose="020B0606020202030204" pitchFamily="34" charset="0"/>
              </a:rPr>
              <a:t>Norman is now on </a:t>
            </a:r>
            <a:r>
              <a:rPr lang="en-US" sz="2700" b="1" dirty="0" err="1">
                <a:solidFill>
                  <a:prstClr val="black"/>
                </a:solidFill>
                <a:latin typeface="Arial Narrow" panose="020B0606020202030204" pitchFamily="34" charset="0"/>
              </a:rPr>
              <a:t>Edoxaban</a:t>
            </a:r>
            <a:endParaRPr lang="en-US" sz="2700" b="1" dirty="0">
              <a:solidFill>
                <a:prstClr val="black"/>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
                <a:srgbClr val="00BF96"/>
              </a:buClr>
              <a:buSzTx/>
              <a:buFontTx/>
              <a:buNone/>
              <a:tabLst/>
              <a:defRPr/>
            </a:pPr>
            <a:endParaRPr kumimoji="0" lang="en-CA" sz="27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F96"/>
              </a:buClr>
              <a:buFont typeface="Wingdings" panose="05000000000000000000" pitchFamily="2" charset="2"/>
              <a:buChar char="§"/>
            </a:pPr>
            <a:r>
              <a:rPr lang="en-US" sz="2700" b="1" dirty="0">
                <a:solidFill>
                  <a:prstClr val="black"/>
                </a:solidFill>
                <a:latin typeface="Arial Narrow" panose="020B0606020202030204" pitchFamily="34" charset="0"/>
              </a:rPr>
              <a:t>He requires a </a:t>
            </a:r>
            <a:r>
              <a:rPr lang="en-US" sz="2700" b="1" dirty="0">
                <a:solidFill>
                  <a:srgbClr val="0D755A"/>
                </a:solidFill>
                <a:latin typeface="Arial Narrow" panose="020B0606020202030204" pitchFamily="34" charset="0"/>
              </a:rPr>
              <a:t>Radical Prostatectomy for Prostate Cancer</a:t>
            </a:r>
            <a:r>
              <a:rPr lang="en-US" sz="2700" b="1" dirty="0">
                <a:solidFill>
                  <a:prstClr val="black"/>
                </a:solidFill>
                <a:latin typeface="Arial Narrow" panose="020B0606020202030204" pitchFamily="34" charset="0"/>
              </a:rPr>
              <a:t> and wants to know what he is supposed to do about “his blood thinner” </a:t>
            </a:r>
            <a:r>
              <a:rPr lang="en-US" sz="2700" b="1" dirty="0" err="1">
                <a:solidFill>
                  <a:srgbClr val="0D755A"/>
                </a:solidFill>
                <a:latin typeface="Arial Narrow" panose="020B0606020202030204" pitchFamily="34" charset="0"/>
              </a:rPr>
              <a:t>Edoxaban</a:t>
            </a:r>
            <a:r>
              <a:rPr lang="en-US" sz="2700" b="1" dirty="0">
                <a:solidFill>
                  <a:srgbClr val="0D755A"/>
                </a:solidFill>
                <a:latin typeface="Arial Narrow" panose="020B0606020202030204" pitchFamily="34" charset="0"/>
              </a:rPr>
              <a:t> 60 mg OD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0" name="TextBox 9">
            <a:extLst>
              <a:ext uri="{FF2B5EF4-FFF2-40B4-BE49-F238E27FC236}">
                <a16:creationId xmlns:a16="http://schemas.microsoft.com/office/drawing/2014/main" id="{1621CFF0-8362-4906-AA1A-CC87D552E3F4}"/>
              </a:ext>
            </a:extLst>
          </p:cNvPr>
          <p:cNvSpPr txBox="1"/>
          <p:nvPr/>
        </p:nvSpPr>
        <p:spPr>
          <a:xfrm>
            <a:off x="-642984" y="1349000"/>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4 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1" name="Picture 10" descr="A person standing posing for the camera&#10;&#10;Description automatically generated">
            <a:extLst>
              <a:ext uri="{FF2B5EF4-FFF2-40B4-BE49-F238E27FC236}">
                <a16:creationId xmlns:a16="http://schemas.microsoft.com/office/drawing/2014/main" id="{28F3E1D0-3210-4299-B07B-A390AE4D568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
        <p:nvSpPr>
          <p:cNvPr id="13" name="Rectangle 12">
            <a:extLst>
              <a:ext uri="{FF2B5EF4-FFF2-40B4-BE49-F238E27FC236}">
                <a16:creationId xmlns:a16="http://schemas.microsoft.com/office/drawing/2014/main" id="{291E6FC2-C255-4F29-BA27-CB077FAB7FA1}"/>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8642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is Norman’s Bleeding Risk for</a:t>
            </a:r>
            <a:b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br>
            <a:r>
              <a:rPr kumimoji="0" lang="en-US" sz="28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Colonoscopy with Possible Polypectomy?</a:t>
            </a:r>
          </a:p>
          <a:p>
            <a:pPr lvl="0" algn="ctr">
              <a:defRPr/>
            </a:pPr>
            <a:r>
              <a:rPr lang="en-US" sz="2400" b="1" dirty="0">
                <a:solidFill>
                  <a:srgbClr val="13A985"/>
                </a:solidFill>
                <a:latin typeface="Arial Narrow" panose="020B0606020202030204" pitchFamily="34" charset="0"/>
                <a:cs typeface="Candara"/>
              </a:rPr>
              <a:t>Rx: </a:t>
            </a:r>
            <a:r>
              <a:rPr lang="en-US" sz="2400" b="1" dirty="0" err="1">
                <a:solidFill>
                  <a:srgbClr val="13A985"/>
                </a:solidFill>
                <a:latin typeface="Arial Narrow" panose="020B0606020202030204" pitchFamily="34" charset="0"/>
                <a:cs typeface="Candara"/>
              </a:rPr>
              <a:t>Edoxaban</a:t>
            </a:r>
            <a:r>
              <a:rPr lang="en-US" sz="2400" b="1" dirty="0">
                <a:solidFill>
                  <a:srgbClr val="13A985"/>
                </a:solidFill>
                <a:latin typeface="Arial Narrow" panose="020B0606020202030204" pitchFamily="34" charset="0"/>
                <a:cs typeface="Candara"/>
              </a:rPr>
              <a:t> 60 mg OD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44402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FF575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3" name="Picture 2">
            <a:extLst>
              <a:ext uri="{FF2B5EF4-FFF2-40B4-BE49-F238E27FC236}">
                <a16:creationId xmlns:a16="http://schemas.microsoft.com/office/drawing/2014/main" id="{5ADE5DE9-D6C8-4C49-B620-4D3E4AE9706C}"/>
              </a:ext>
            </a:extLst>
          </p:cNvPr>
          <p:cNvPicPr>
            <a:picLocks noChangeAspect="1"/>
          </p:cNvPicPr>
          <p:nvPr/>
        </p:nvPicPr>
        <p:blipFill>
          <a:blip r:embed="rId5"/>
          <a:stretch>
            <a:fillRect/>
          </a:stretch>
        </p:blipFill>
        <p:spPr>
          <a:xfrm>
            <a:off x="746723" y="1321802"/>
            <a:ext cx="7650554" cy="46806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429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39805"/>
            <a:ext cx="7783077" cy="830997"/>
          </a:xfrm>
          <a:prstGeom prst="rect">
            <a:avLst/>
          </a:prstGeom>
        </p:spPr>
        <p:txBody>
          <a:bodyPr wrap="square">
            <a:spAutoFit/>
          </a:bodyPr>
          <a:lstStyle/>
          <a:p>
            <a:pPr lvl="0" algn="ctr">
              <a:defRPr/>
            </a:pPr>
            <a:r>
              <a:rPr lang="en-US" sz="2400" b="1" dirty="0">
                <a:solidFill>
                  <a:srgbClr val="4D5052"/>
                </a:solidFill>
                <a:latin typeface="Arial Narrow" panose="020B0606020202030204" pitchFamily="34" charset="0"/>
                <a:cs typeface="Candara"/>
              </a:rPr>
              <a:t>What would you advise Norman to do about to do about his </a:t>
            </a:r>
            <a:r>
              <a:rPr lang="en-US" sz="2400" b="1" dirty="0" err="1">
                <a:solidFill>
                  <a:srgbClr val="4D5052"/>
                </a:solidFill>
                <a:latin typeface="Arial Narrow" panose="020B0606020202030204" pitchFamily="34" charset="0"/>
                <a:cs typeface="Candara"/>
              </a:rPr>
              <a:t>Edoxaban</a:t>
            </a:r>
            <a:r>
              <a:rPr lang="en-US" sz="2400" b="1" dirty="0">
                <a:solidFill>
                  <a:srgbClr val="4D5052"/>
                </a:solidFill>
                <a:latin typeface="Arial Narrow" panose="020B0606020202030204" pitchFamily="34" charset="0"/>
                <a:cs typeface="Candara"/>
              </a:rPr>
              <a:t> for his Radical Prostatectomy for Prostate Cancer?</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567110"/>
            <a:ext cx="9037411"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1 dose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5 days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1108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391524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94B9DC08-2591-434D-898E-287E78950703}"/>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Norman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8A1B13D2-AA07-4E37-997C-CF636F425E0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401987"/>
            <a:ext cx="3637343" cy="5456014"/>
          </a:xfrm>
          <a:prstGeom prst="rect">
            <a:avLst/>
          </a:prstGeom>
        </p:spPr>
      </p:pic>
      <p:pic>
        <p:nvPicPr>
          <p:cNvPr id="3" name="Picture 2">
            <a:extLst>
              <a:ext uri="{FF2B5EF4-FFF2-40B4-BE49-F238E27FC236}">
                <a16:creationId xmlns:a16="http://schemas.microsoft.com/office/drawing/2014/main" id="{EF123115-8711-454A-926F-7A2A4850552D}"/>
              </a:ext>
            </a:extLst>
          </p:cNvPr>
          <p:cNvPicPr>
            <a:picLocks noChangeAspect="1"/>
          </p:cNvPicPr>
          <p:nvPr/>
        </p:nvPicPr>
        <p:blipFill>
          <a:blip r:embed="rId6"/>
          <a:stretch>
            <a:fillRect/>
          </a:stretch>
        </p:blipFill>
        <p:spPr>
          <a:xfrm>
            <a:off x="3195263" y="999249"/>
            <a:ext cx="5950212" cy="1737511"/>
          </a:xfrm>
          <a:prstGeom prst="rect">
            <a:avLst/>
          </a:prstGeom>
        </p:spPr>
      </p:pic>
      <p:pic>
        <p:nvPicPr>
          <p:cNvPr id="4" name="Picture 3">
            <a:extLst>
              <a:ext uri="{FF2B5EF4-FFF2-40B4-BE49-F238E27FC236}">
                <a16:creationId xmlns:a16="http://schemas.microsoft.com/office/drawing/2014/main" id="{C77E81D6-5448-4B5B-B5D9-448580A680CB}"/>
              </a:ext>
            </a:extLst>
          </p:cNvPr>
          <p:cNvPicPr>
            <a:picLocks noChangeAspect="1"/>
          </p:cNvPicPr>
          <p:nvPr/>
        </p:nvPicPr>
        <p:blipFill>
          <a:blip r:embed="rId7"/>
          <a:stretch>
            <a:fillRect/>
          </a:stretch>
        </p:blipFill>
        <p:spPr>
          <a:xfrm>
            <a:off x="3195263" y="2799244"/>
            <a:ext cx="5950212" cy="1920406"/>
          </a:xfrm>
          <a:prstGeom prst="rect">
            <a:avLst/>
          </a:prstGeom>
        </p:spPr>
      </p:pic>
      <p:pic>
        <p:nvPicPr>
          <p:cNvPr id="5" name="Picture 4">
            <a:extLst>
              <a:ext uri="{FF2B5EF4-FFF2-40B4-BE49-F238E27FC236}">
                <a16:creationId xmlns:a16="http://schemas.microsoft.com/office/drawing/2014/main" id="{694594E8-3E01-46DB-8810-E3181ECAB5BF}"/>
              </a:ext>
            </a:extLst>
          </p:cNvPr>
          <p:cNvPicPr>
            <a:picLocks noChangeAspect="1"/>
          </p:cNvPicPr>
          <p:nvPr/>
        </p:nvPicPr>
        <p:blipFill>
          <a:blip r:embed="rId8"/>
          <a:stretch>
            <a:fillRect/>
          </a:stretch>
        </p:blipFill>
        <p:spPr>
          <a:xfrm>
            <a:off x="3195263" y="4782133"/>
            <a:ext cx="5950212" cy="1963082"/>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036707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8" name="Graphic 7" descr="Arrow Horizontal U turn">
            <a:hlinkClick r:id="rId6" action="ppaction://hlinksldjump"/>
            <a:extLst>
              <a:ext uri="{FF2B5EF4-FFF2-40B4-BE49-F238E27FC236}">
                <a16:creationId xmlns:a16="http://schemas.microsoft.com/office/drawing/2014/main" id="{E8F07DFA-AF8F-4BEF-B592-9347B793E5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3614" y="6458018"/>
            <a:ext cx="324000" cy="324000"/>
          </a:xfrm>
          <a:prstGeom prst="rect">
            <a:avLst/>
          </a:prstGeom>
        </p:spPr>
      </p:pic>
      <p:pic>
        <p:nvPicPr>
          <p:cNvPr id="9" name="Graphic 8" descr="Key">
            <a:hlinkClick r:id="rId9" action="ppaction://hlinksldjump"/>
            <a:extLst>
              <a:ext uri="{FF2B5EF4-FFF2-40B4-BE49-F238E27FC236}">
                <a16:creationId xmlns:a16="http://schemas.microsoft.com/office/drawing/2014/main" id="{E21300C5-6DCE-411B-A6DD-67E4817A0B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1176" y="6458230"/>
            <a:ext cx="360000" cy="360000"/>
          </a:xfrm>
          <a:prstGeom prst="rect">
            <a:avLst/>
          </a:prstGeom>
        </p:spPr>
      </p:pic>
    </p:spTree>
    <p:extLst>
      <p:ext uri="{BB962C8B-B14F-4D97-AF65-F5344CB8AC3E}">
        <p14:creationId xmlns:p14="http://schemas.microsoft.com/office/powerpoint/2010/main" val="267403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277960" y="1585289"/>
            <a:ext cx="5895936" cy="4201150"/>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pPr>
            <a:r>
              <a:rPr lang="en-US" sz="2700" b="1" dirty="0">
                <a:solidFill>
                  <a:prstClr val="black"/>
                </a:solidFill>
                <a:latin typeface="Arial Narrow" panose="020B0606020202030204" pitchFamily="34" charset="0"/>
              </a:rPr>
              <a:t>Norman is now 81 years old and is on reduced dose Apixaban</a:t>
            </a:r>
          </a:p>
          <a:p>
            <a:pPr marL="342900" lvl="0" indent="-342900">
              <a:buClr>
                <a:srgbClr val="00BF96"/>
              </a:buClr>
              <a:buFont typeface="Wingdings" panose="05000000000000000000" pitchFamily="2" charset="2"/>
              <a:buChar char="§"/>
            </a:pPr>
            <a:endParaRPr lang="en-US" sz="27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2700" b="1" dirty="0">
                <a:solidFill>
                  <a:prstClr val="black"/>
                </a:solidFill>
                <a:latin typeface="Arial Narrow" panose="020B0606020202030204" pitchFamily="34" charset="0"/>
              </a:rPr>
              <a:t>He requires an </a:t>
            </a:r>
            <a:r>
              <a:rPr lang="en-US" sz="2700" b="1" dirty="0">
                <a:solidFill>
                  <a:srgbClr val="0D755A"/>
                </a:solidFill>
                <a:latin typeface="Arial Narrow" panose="020B0606020202030204" pitchFamily="34" charset="0"/>
              </a:rPr>
              <a:t>AAA repair</a:t>
            </a:r>
            <a:r>
              <a:rPr lang="en-US" sz="2700" b="1" dirty="0">
                <a:solidFill>
                  <a:prstClr val="black"/>
                </a:solidFill>
                <a:latin typeface="Arial Narrow" panose="020B0606020202030204" pitchFamily="34" charset="0"/>
              </a:rPr>
              <a:t>.</a:t>
            </a:r>
          </a:p>
          <a:p>
            <a:pPr lvl="0">
              <a:buClr>
                <a:srgbClr val="00BF96"/>
              </a:buClr>
            </a:pPr>
            <a:endParaRPr lang="en-US" sz="27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2700" b="1" dirty="0">
                <a:solidFill>
                  <a:prstClr val="black"/>
                </a:solidFill>
                <a:latin typeface="Arial Narrow" panose="020B0606020202030204" pitchFamily="34" charset="0"/>
              </a:rPr>
              <a:t>Norman’s </a:t>
            </a:r>
            <a:r>
              <a:rPr lang="en-US" sz="2700" b="1" dirty="0">
                <a:solidFill>
                  <a:srgbClr val="0D755A"/>
                </a:solidFill>
                <a:latin typeface="Arial Narrow" panose="020B0606020202030204" pitchFamily="34" charset="0"/>
              </a:rPr>
              <a:t>eGFR is 44 </a:t>
            </a:r>
            <a:r>
              <a:rPr lang="en-US" sz="2700" b="1" dirty="0">
                <a:solidFill>
                  <a:prstClr val="black"/>
                </a:solidFill>
                <a:latin typeface="Arial Narrow" panose="020B0606020202030204" pitchFamily="34" charset="0"/>
              </a:rPr>
              <a:t>and </a:t>
            </a:r>
            <a:r>
              <a:rPr lang="en-US" sz="2700" b="1" dirty="0">
                <a:solidFill>
                  <a:srgbClr val="0D755A"/>
                </a:solidFill>
                <a:latin typeface="Arial Narrow" panose="020B0606020202030204" pitchFamily="34" charset="0"/>
              </a:rPr>
              <a:t>Creatinine is 140</a:t>
            </a:r>
            <a:r>
              <a:rPr lang="en-US" sz="2700" b="1" dirty="0">
                <a:solidFill>
                  <a:prstClr val="black"/>
                </a:solidFill>
                <a:latin typeface="Arial Narrow" panose="020B0606020202030204" pitchFamily="34" charset="0"/>
              </a:rPr>
              <a:t>.  He wants to know what he is supposed to do about “his blood thinner” </a:t>
            </a:r>
            <a:r>
              <a:rPr lang="en-US" sz="2700" b="1" dirty="0">
                <a:solidFill>
                  <a:srgbClr val="0D755A"/>
                </a:solidFill>
                <a:latin typeface="Arial Narrow" panose="020B0606020202030204" pitchFamily="34" charset="0"/>
              </a:rPr>
              <a:t>Apixaban 2.5 mg BID</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1621CFF0-8362-4906-AA1A-CC87D552E3F4}"/>
              </a:ext>
            </a:extLst>
          </p:cNvPr>
          <p:cNvSpPr txBox="1"/>
          <p:nvPr/>
        </p:nvSpPr>
        <p:spPr>
          <a:xfrm>
            <a:off x="-642985" y="136333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Norman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81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sp>
        <p:nvSpPr>
          <p:cNvPr id="13" name="Rectangle 12">
            <a:extLst>
              <a:ext uri="{FF2B5EF4-FFF2-40B4-BE49-F238E27FC236}">
                <a16:creationId xmlns:a16="http://schemas.microsoft.com/office/drawing/2014/main" id="{291E6FC2-C255-4F29-BA27-CB077FAB7FA1}"/>
              </a:ext>
            </a:extLst>
          </p:cNvPr>
          <p:cNvSpPr/>
          <p:nvPr/>
        </p:nvSpPr>
        <p:spPr>
          <a:xfrm>
            <a:off x="737580" y="43086"/>
            <a:ext cx="6062067"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    </a:t>
            </a:r>
            <a:r>
              <a:rPr kumimoji="0" lang="en-CA" sz="4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rPr>
              <a:t>What If….</a:t>
            </a:r>
            <a:endParaRPr kumimoji="0" lang="en-US" sz="5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Aharoni" panose="02010803020104030203" pitchFamily="2" charset="-79"/>
            </a:endParaRPr>
          </a:p>
        </p:txBody>
      </p:sp>
      <p:pic>
        <p:nvPicPr>
          <p:cNvPr id="14" name="Picture 13" descr="A person wearing a black shirt&#10;&#10;Description automatically generated">
            <a:extLst>
              <a:ext uri="{FF2B5EF4-FFF2-40B4-BE49-F238E27FC236}">
                <a16:creationId xmlns:a16="http://schemas.microsoft.com/office/drawing/2014/main" id="{537D58AC-3E4A-4EAC-A4B5-3DA3B49C36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97" y="1870220"/>
            <a:ext cx="3325187" cy="4987780"/>
          </a:xfrm>
          <a:prstGeom prst="rect">
            <a:avLst/>
          </a:prstGeom>
        </p:spPr>
      </p:pic>
    </p:spTree>
    <p:extLst>
      <p:ext uri="{BB962C8B-B14F-4D97-AF65-F5344CB8AC3E}">
        <p14:creationId xmlns:p14="http://schemas.microsoft.com/office/powerpoint/2010/main" val="1905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5" name="Picture 4">
            <a:extLst>
              <a:ext uri="{FF2B5EF4-FFF2-40B4-BE49-F238E27FC236}">
                <a16:creationId xmlns:a16="http://schemas.microsoft.com/office/drawing/2014/main" id="{74E56CFD-EDF9-4B99-8965-389E657C16B2}"/>
              </a:ext>
            </a:extLst>
          </p:cNvPr>
          <p:cNvPicPr>
            <a:picLocks noChangeAspect="1"/>
          </p:cNvPicPr>
          <p:nvPr/>
        </p:nvPicPr>
        <p:blipFill>
          <a:blip r:embed="rId5"/>
          <a:stretch>
            <a:fillRect/>
          </a:stretch>
        </p:blipFill>
        <p:spPr>
          <a:xfrm>
            <a:off x="541347" y="1168821"/>
            <a:ext cx="8061306" cy="46056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23691" y="1434376"/>
            <a:ext cx="7783077" cy="1384995"/>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What is Norman’s Bleeding Risk for the AAA repair?</a:t>
            </a:r>
          </a:p>
          <a:p>
            <a:pPr lvl="0" algn="ctr">
              <a:defRPr/>
            </a:pPr>
            <a:r>
              <a:rPr lang="en-US" sz="2400" b="1" dirty="0">
                <a:solidFill>
                  <a:srgbClr val="13A985"/>
                </a:solidFill>
                <a:latin typeface="Arial Narrow" panose="020B0606020202030204" pitchFamily="34" charset="0"/>
                <a:cs typeface="Candara"/>
              </a:rPr>
              <a:t>Rx: Apixaban 2.5 mg BID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Low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Moderate Risk</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High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1982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FF575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2" name="Picture 1">
            <a:extLst>
              <a:ext uri="{FF2B5EF4-FFF2-40B4-BE49-F238E27FC236}">
                <a16:creationId xmlns:a16="http://schemas.microsoft.com/office/drawing/2014/main" id="{E2AC09E1-2400-4FB6-AE8E-EFA2041C6CDB}"/>
              </a:ext>
            </a:extLst>
          </p:cNvPr>
          <p:cNvPicPr>
            <a:picLocks noChangeAspect="1"/>
          </p:cNvPicPr>
          <p:nvPr/>
        </p:nvPicPr>
        <p:blipFill>
          <a:blip r:embed="rId5"/>
          <a:stretch>
            <a:fillRect/>
          </a:stretch>
        </p:blipFill>
        <p:spPr>
          <a:xfrm>
            <a:off x="511163" y="1293388"/>
            <a:ext cx="7494714" cy="458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6432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39805"/>
            <a:ext cx="7783077" cy="830997"/>
          </a:xfrm>
          <a:prstGeom prst="rect">
            <a:avLst/>
          </a:prstGeom>
        </p:spPr>
        <p:txBody>
          <a:bodyPr wrap="square">
            <a:spAutoFit/>
          </a:bodyPr>
          <a:lstStyle/>
          <a:p>
            <a:pPr lvl="0" algn="ctr">
              <a:defRPr/>
            </a:pPr>
            <a:r>
              <a:rPr lang="en-US" sz="2400" b="1" dirty="0">
                <a:solidFill>
                  <a:srgbClr val="4D5052"/>
                </a:solidFill>
                <a:latin typeface="Arial Narrow" panose="020B0606020202030204" pitchFamily="34" charset="0"/>
                <a:cs typeface="Candara"/>
              </a:rPr>
              <a:t>What would you advise Norman to do about to do about his Apixaban for his AAA repair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567110"/>
            <a:ext cx="9037411"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Apixaban</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Apixaban (i.e. last dose day -2)</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Apixaban (i.e. last dose day -3)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pre-operatively</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34556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968435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514188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8" name="Graphic 7" descr="Arrow Horizontal U turn">
            <a:hlinkClick r:id="rId6" action="ppaction://hlinksldjump"/>
            <a:extLst>
              <a:ext uri="{FF2B5EF4-FFF2-40B4-BE49-F238E27FC236}">
                <a16:creationId xmlns:a16="http://schemas.microsoft.com/office/drawing/2014/main" id="{EA78EA15-DAF5-4603-B2C4-3D8B452753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3614" y="6458018"/>
            <a:ext cx="324000" cy="324000"/>
          </a:xfrm>
          <a:prstGeom prst="rect">
            <a:avLst/>
          </a:prstGeom>
        </p:spPr>
      </p:pic>
      <p:pic>
        <p:nvPicPr>
          <p:cNvPr id="9" name="Graphic 8" descr="Key">
            <a:hlinkClick r:id="rId9" action="ppaction://hlinksldjump"/>
            <a:extLst>
              <a:ext uri="{FF2B5EF4-FFF2-40B4-BE49-F238E27FC236}">
                <a16:creationId xmlns:a16="http://schemas.microsoft.com/office/drawing/2014/main" id="{D2BD5888-5B59-4FB6-9A27-7699AE72E5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1176" y="6458230"/>
            <a:ext cx="360000" cy="360000"/>
          </a:xfrm>
          <a:prstGeom prst="rect">
            <a:avLst/>
          </a:prstGeom>
        </p:spPr>
      </p:pic>
    </p:spTree>
    <p:extLst>
      <p:ext uri="{BB962C8B-B14F-4D97-AF65-F5344CB8AC3E}">
        <p14:creationId xmlns:p14="http://schemas.microsoft.com/office/powerpoint/2010/main" val="3450828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744637" cy="5232202"/>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CA" sz="2800" b="1" dirty="0">
                <a:latin typeface="Arial Narrow" panose="020B0606020202030204" pitchFamily="34" charset="0"/>
              </a:rPr>
              <a:t>Norman comes to see you for his routine diabetes visit </a:t>
            </a:r>
          </a:p>
          <a:p>
            <a:pPr marL="342900" indent="-342900">
              <a:buClr>
                <a:srgbClr val="00BF96"/>
              </a:buClr>
              <a:buFont typeface="Wingdings" panose="05000000000000000000" pitchFamily="2" charset="2"/>
              <a:buChar char="§"/>
            </a:pPr>
            <a:endParaRPr lang="en-CA"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CA" sz="2800" b="1" dirty="0">
                <a:latin typeface="Arial Narrow" panose="020B0606020202030204" pitchFamily="34" charset="0"/>
              </a:rPr>
              <a:t>He also presents you with a pre-op form for his impending </a:t>
            </a:r>
            <a:r>
              <a:rPr lang="en-CA" sz="2800" b="1" dirty="0">
                <a:solidFill>
                  <a:srgbClr val="0D755A"/>
                </a:solidFill>
                <a:latin typeface="Arial Narrow" panose="020B0606020202030204" pitchFamily="34" charset="0"/>
              </a:rPr>
              <a:t>cataract surgery</a:t>
            </a:r>
            <a:r>
              <a:rPr lang="en-CA" sz="2800" b="1" dirty="0">
                <a:solidFill>
                  <a:srgbClr val="30C1D7"/>
                </a:solidFill>
                <a:latin typeface="Arial Narrow" panose="020B0606020202030204" pitchFamily="34" charset="0"/>
              </a:rPr>
              <a:t> </a:t>
            </a:r>
            <a:r>
              <a:rPr lang="en-CA" sz="2800" b="1" dirty="0">
                <a:latin typeface="Arial Narrow" panose="020B0606020202030204" pitchFamily="34" charset="0"/>
              </a:rPr>
              <a:t>and wants to know what he is supposed to do about “his blood thinner” </a:t>
            </a:r>
            <a:r>
              <a:rPr lang="en-CA" sz="2800" b="1" dirty="0">
                <a:solidFill>
                  <a:srgbClr val="0D755A"/>
                </a:solidFill>
                <a:latin typeface="Arial Narrow" panose="020B0606020202030204" pitchFamily="34" charset="0"/>
              </a:rPr>
              <a:t>Apixaban 5 mg BID </a:t>
            </a:r>
            <a:r>
              <a:rPr lang="en-CA" sz="2800" b="1" dirty="0">
                <a:latin typeface="Arial Narrow" panose="020B0606020202030204" pitchFamily="34" charset="0"/>
              </a:rPr>
              <a:t>which he has been taking for AF for the last year. He was previously on warfarin for 3 years.</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1621CFF0-8362-4906-AA1A-CC87D552E3F4}"/>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Norman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4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1" name="Picture 10" descr="A person standing posing for the camera&#10;&#10;Description automatically generated">
            <a:extLst>
              <a:ext uri="{FF2B5EF4-FFF2-40B4-BE49-F238E27FC236}">
                <a16:creationId xmlns:a16="http://schemas.microsoft.com/office/drawing/2014/main" id="{28F3E1D0-3210-4299-B07B-A390AE4D568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614" y="1445072"/>
            <a:ext cx="3637343" cy="5456014"/>
          </a:xfrm>
          <a:prstGeom prst="rect">
            <a:avLst/>
          </a:prstGeom>
        </p:spPr>
      </p:pic>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4401205"/>
          </a:xfrm>
          <a:prstGeom prst="rect">
            <a:avLst/>
          </a:prstGeom>
          <a:noFill/>
        </p:spPr>
        <p:txBody>
          <a:bodyPr wrap="square" rtlCol="0">
            <a:spAutoFit/>
          </a:bodyPr>
          <a:lstStyle/>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SPAF is of utmost importance and must be considered when optimizing peri-procedural bleeding risk</a:t>
            </a:r>
          </a:p>
          <a:p>
            <a:pPr lvl="0" defTabSz="914400">
              <a:buClr>
                <a:srgbClr val="62C3A8"/>
              </a:buClr>
              <a:defRPr/>
            </a:pP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Patients on anticoagulants will frequently require invasive procedures and surgical interventions</a:t>
            </a:r>
            <a:br>
              <a:rPr lang="en-US" sz="2000" b="1" dirty="0">
                <a:solidFill>
                  <a:prstClr val="black"/>
                </a:solidFill>
                <a:latin typeface="Arial Narrow" panose="020B0606020202030204" pitchFamily="34" charset="0"/>
              </a:rPr>
            </a:b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The decision on what to do need not be complicated and depends on:</a:t>
            </a:r>
          </a:p>
          <a:p>
            <a:pPr marL="914400" lvl="1" indent="-457200" defTabSz="914400">
              <a:buClr>
                <a:srgbClr val="0D755A"/>
              </a:buClr>
              <a:buFont typeface="+mj-lt"/>
              <a:buAutoNum type="arabicPeriod"/>
              <a:defRPr/>
            </a:pPr>
            <a:r>
              <a:rPr lang="en-US" sz="2000" b="1" dirty="0">
                <a:solidFill>
                  <a:srgbClr val="0D755A"/>
                </a:solidFill>
                <a:latin typeface="Arial Narrow" panose="020B0606020202030204" pitchFamily="34" charset="0"/>
              </a:rPr>
              <a:t>The type of procedure planned and its related bleeding risk</a:t>
            </a:r>
          </a:p>
          <a:p>
            <a:pPr marL="914400" lvl="1" indent="-457200" defTabSz="914400">
              <a:buClr>
                <a:srgbClr val="0D755A"/>
              </a:buClr>
              <a:buFont typeface="+mj-lt"/>
              <a:buAutoNum type="arabicPeriod"/>
              <a:defRPr/>
            </a:pPr>
            <a:r>
              <a:rPr lang="en-US" sz="2000" b="1" dirty="0">
                <a:solidFill>
                  <a:srgbClr val="0D755A"/>
                </a:solidFill>
                <a:latin typeface="Arial Narrow" panose="020B0606020202030204" pitchFamily="34" charset="0"/>
              </a:rPr>
              <a:t>Consideration of the specific anticoagulant used by the patient</a:t>
            </a:r>
          </a:p>
          <a:p>
            <a:pPr marL="914400" lvl="1" indent="-457200" defTabSz="914400">
              <a:buClr>
                <a:srgbClr val="0D755A"/>
              </a:buClr>
              <a:buFont typeface="+mj-lt"/>
              <a:buAutoNum type="arabicPeriod"/>
              <a:defRPr/>
            </a:pPr>
            <a:r>
              <a:rPr lang="en-US" sz="2000" b="1" dirty="0">
                <a:solidFill>
                  <a:srgbClr val="0D755A"/>
                </a:solidFill>
                <a:latin typeface="Arial Narrow" panose="020B0606020202030204" pitchFamily="34" charset="0"/>
              </a:rPr>
              <a:t>Knowledge of the patient’s renal function </a:t>
            </a:r>
            <a:br>
              <a:rPr lang="en-US" sz="2000" b="1" dirty="0">
                <a:solidFill>
                  <a:prstClr val="black"/>
                </a:solidFill>
                <a:latin typeface="Arial Narrow" panose="020B0606020202030204" pitchFamily="34" charset="0"/>
              </a:rPr>
            </a:br>
            <a:endParaRPr lang="en-US" sz="20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000" b="1" dirty="0">
                <a:solidFill>
                  <a:prstClr val="black"/>
                </a:solidFill>
                <a:latin typeface="Arial Narrow" panose="020B0606020202030204" pitchFamily="34" charset="0"/>
              </a:rPr>
              <a:t>Pre and post operative dosing algorithms created by Thrombosis Canada and the CCS guidelines along with product monographs are helpful resources for the peri-procedural management of DOACs</a:t>
            </a: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algn="ctr">
              <a:defRPr/>
            </a:pPr>
            <a:r>
              <a:rPr lang="en-US" sz="3600" b="1" dirty="0">
                <a:solidFill>
                  <a:srgbClr val="4D5052"/>
                </a:solidFill>
                <a:latin typeface="Arial Narrow" panose="020B0606020202030204" pitchFamily="34" charset="0"/>
                <a:cs typeface="Candara"/>
              </a:rPr>
              <a:t>What is Norman’s Bleeding Risk for</a:t>
            </a:r>
            <a:br>
              <a:rPr lang="en-US" sz="3600" b="1" dirty="0">
                <a:solidFill>
                  <a:srgbClr val="4D5052"/>
                </a:solidFill>
                <a:latin typeface="Arial Narrow" panose="020B0606020202030204" pitchFamily="34" charset="0"/>
                <a:cs typeface="Candara"/>
              </a:rPr>
            </a:br>
            <a:r>
              <a:rPr lang="en-US" sz="3600" b="1" dirty="0">
                <a:solidFill>
                  <a:srgbClr val="4D5052"/>
                </a:solidFill>
                <a:latin typeface="Arial Narrow" panose="020B0606020202030204" pitchFamily="34" charset="0"/>
                <a:cs typeface="Candara"/>
              </a:rPr>
              <a:t>Cataract Removal Surgery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3200" b="1" i="1" dirty="0">
                <a:solidFill>
                  <a:srgbClr val="13A985"/>
                </a:solidFill>
                <a:latin typeface="Arial Narrow" panose="020B0606020202030204" pitchFamily="34" charset="0"/>
                <a:cs typeface="Aharoni" panose="02010803020104030203" pitchFamily="2" charset="-79"/>
              </a:rPr>
              <a:t>Select from one of the following:</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3600" b="1" dirty="0">
                <a:latin typeface="Arial Narrow" panose="020B0606020202030204" pitchFamily="34" charset="0"/>
                <a:ea typeface="Lato" panose="020F0502020204030203" pitchFamily="34" charset="0"/>
                <a:cs typeface="Lato" panose="020F0502020204030203" pitchFamily="34" charset="0"/>
              </a:rPr>
              <a:t>Low Risk</a:t>
            </a:r>
          </a:p>
          <a:p>
            <a:pPr marL="914400" lvl="1" indent="-457200" algn="l" defTabSz="914377">
              <a:lnSpc>
                <a:spcPct val="100000"/>
              </a:lnSpc>
              <a:spcBef>
                <a:spcPts val="600"/>
              </a:spcBef>
              <a:buFont typeface="+mj-lt"/>
              <a:buAutoNum type="arabicPeriod"/>
            </a:pPr>
            <a:r>
              <a:rPr lang="en-US" sz="3600" b="1" dirty="0">
                <a:latin typeface="Arial Narrow" panose="020B0606020202030204" pitchFamily="34" charset="0"/>
                <a:ea typeface="Lato" panose="020F0502020204030203" pitchFamily="34" charset="0"/>
                <a:cs typeface="Lato" panose="020F0502020204030203" pitchFamily="34" charset="0"/>
              </a:rPr>
              <a:t>Moderate Risk</a:t>
            </a:r>
          </a:p>
          <a:p>
            <a:pPr marL="914400" lvl="1" indent="-457200" algn="l" defTabSz="914377">
              <a:lnSpc>
                <a:spcPct val="100000"/>
              </a:lnSpc>
              <a:spcBef>
                <a:spcPts val="600"/>
              </a:spcBef>
              <a:buFont typeface="+mj-lt"/>
              <a:buAutoNum type="arabicPeriod"/>
            </a:pPr>
            <a:r>
              <a:rPr lang="en-US" sz="3600" b="1" dirty="0">
                <a:latin typeface="Arial Narrow" panose="020B0606020202030204" pitchFamily="34" charset="0"/>
                <a:ea typeface="Lato" panose="020F0502020204030203" pitchFamily="34" charset="0"/>
                <a:cs typeface="Lato" panose="020F0502020204030203" pitchFamily="34" charset="0"/>
              </a:rPr>
              <a:t>High Risk</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4" name="Picture 3">
            <a:extLst>
              <a:ext uri="{FF2B5EF4-FFF2-40B4-BE49-F238E27FC236}">
                <a16:creationId xmlns:a16="http://schemas.microsoft.com/office/drawing/2014/main" id="{D4F8977E-800D-47B3-B13E-FC924AB7CE57}"/>
              </a:ext>
            </a:extLst>
          </p:cNvPr>
          <p:cNvPicPr>
            <a:picLocks noChangeAspect="1"/>
          </p:cNvPicPr>
          <p:nvPr/>
        </p:nvPicPr>
        <p:blipFill>
          <a:blip r:embed="rId5"/>
          <a:stretch>
            <a:fillRect/>
          </a:stretch>
        </p:blipFill>
        <p:spPr>
          <a:xfrm>
            <a:off x="608665" y="1152238"/>
            <a:ext cx="7926670" cy="4872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33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60290"/>
            <a:ext cx="7783077" cy="1077218"/>
          </a:xfrm>
          <a:prstGeom prst="rect">
            <a:avLst/>
          </a:prstGeom>
        </p:spPr>
        <p:txBody>
          <a:bodyPr wrap="square">
            <a:spAutoFit/>
          </a:bodyPr>
          <a:lstStyle/>
          <a:p>
            <a:pPr lvl="0" algn="ctr">
              <a:defRPr/>
            </a:pPr>
            <a:r>
              <a:rPr lang="en-US" sz="3200" b="1" dirty="0">
                <a:solidFill>
                  <a:srgbClr val="4D5052"/>
                </a:solidFill>
                <a:latin typeface="Arial Narrow" panose="020B0606020202030204" pitchFamily="34" charset="0"/>
                <a:cs typeface="Candara"/>
              </a:rPr>
              <a:t>What would you advise Norman to do about his Apixaban for Cataract Removal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567110"/>
            <a:ext cx="9037411"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his Apixaban</a:t>
            </a:r>
          </a:p>
          <a:p>
            <a:pPr marL="914400" lvl="1" indent="-457200" algn="l" defTabSz="914377">
              <a:lnSpc>
                <a:spcPct val="100000"/>
              </a:lnSpc>
              <a:spcBef>
                <a:spcPts val="600"/>
              </a:spcBef>
              <a:buFont typeface="+mj-lt"/>
              <a:buAutoNum type="arabicPeriod"/>
            </a:pPr>
            <a:r>
              <a:rPr lang="en-US" sz="2400" b="1" dirty="0">
                <a:solidFill>
                  <a:prstClr val="black"/>
                </a:solidFill>
                <a:latin typeface="Arial Narrow" panose="020B0606020202030204" pitchFamily="34" charset="0"/>
                <a:ea typeface="Lato" panose="020F0502020204030203" pitchFamily="34" charset="0"/>
                <a:cs typeface="Lato" panose="020F0502020204030203" pitchFamily="34" charset="0"/>
              </a:rPr>
              <a:t>Suspend the dose on the day of surgery (take it after the procedure) </a:t>
            </a:r>
          </a:p>
          <a:p>
            <a:pPr marL="914400" lvl="1" indent="-457200" algn="l" defTabSz="914377">
              <a:lnSpc>
                <a:spcPct val="100000"/>
              </a:lnSpc>
              <a:spcBef>
                <a:spcPts val="600"/>
              </a:spcBef>
              <a:buFont typeface="+mj-lt"/>
              <a:buAutoNum type="arabicPeriod"/>
            </a:pPr>
            <a:r>
              <a:rPr lang="en-US"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2 doses of Apixaban (i.e. last dose day -2)</a:t>
            </a:r>
          </a:p>
          <a:p>
            <a:pPr marL="914400" lvl="1" indent="-457200" algn="l" defTabSz="914377">
              <a:lnSpc>
                <a:spcPct val="100000"/>
              </a:lnSpc>
              <a:spcBef>
                <a:spcPts val="600"/>
              </a:spcBef>
              <a:buFont typeface="+mj-lt"/>
              <a:buAutoNum type="arabicPeriod"/>
            </a:pPr>
            <a:r>
              <a:rPr lang="en-US" sz="2400" b="1" dirty="0">
                <a:solidFill>
                  <a:prstClr val="black"/>
                </a:solidFill>
                <a:latin typeface="Arial Narrow" panose="020B0606020202030204" pitchFamily="34" charset="0"/>
                <a:ea typeface="Lato" panose="020F0502020204030203" pitchFamily="34" charset="0"/>
                <a:cs typeface="Lato" panose="020F0502020204030203" pitchFamily="34" charset="0"/>
              </a:rPr>
              <a:t>Skip 4 doses of Apixaban (i.e. last dose day -3)</a:t>
            </a:r>
          </a:p>
          <a:p>
            <a:pPr marL="914400" lvl="1" indent="-457200" algn="l" defTabSz="914377">
              <a:lnSpc>
                <a:spcPct val="100000"/>
              </a:lnSpc>
              <a:spcBef>
                <a:spcPts val="600"/>
              </a:spcBef>
              <a:buFont typeface="+mj-lt"/>
              <a:buAutoNum type="arabicPeriod"/>
            </a:pPr>
            <a:r>
              <a:rPr lang="en-US"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5 days pre-operatively</a:t>
            </a:r>
            <a:endPar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3253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suggest that </a:t>
            </a:r>
            <a:r>
              <a:rPr lang="en-CA" sz="2400" b="1" dirty="0">
                <a:solidFill>
                  <a:srgbClr val="0D755A"/>
                </a:solidFill>
                <a:latin typeface="Arial Narrow" panose="020B0606020202030204" pitchFamily="34" charset="0"/>
                <a:cs typeface="Candara"/>
              </a:rPr>
              <a:t>interruption of anticoagulant therapy</a:t>
            </a:r>
            <a:r>
              <a:rPr lang="en-CA" sz="2400" dirty="0">
                <a:solidFill>
                  <a:prstClr val="black"/>
                </a:solidFill>
                <a:latin typeface="Arial Narrow" panose="020B0606020202030204" pitchFamily="34" charset="0"/>
                <a:cs typeface="Candara"/>
              </a:rPr>
              <a:t>, particularly for VKAs, in a patient with AF/AFL </a:t>
            </a:r>
            <a:r>
              <a:rPr lang="en-CA" sz="2400" b="1" dirty="0">
                <a:solidFill>
                  <a:srgbClr val="0D755A"/>
                </a:solidFill>
                <a:latin typeface="Arial Narrow" panose="020B0606020202030204" pitchFamily="34" charset="0"/>
                <a:cs typeface="Candara"/>
              </a:rPr>
              <a:t>is not necessary for most procedures with a low risk of bleeding</a:t>
            </a:r>
            <a:r>
              <a:rPr lang="en-CA" sz="2400" dirty="0">
                <a:solidFill>
                  <a:prstClr val="black"/>
                </a:solidFill>
                <a:latin typeface="Arial Narrow" panose="020B0606020202030204" pitchFamily="34" charset="0"/>
                <a:cs typeface="Candara"/>
              </a:rPr>
              <a:t>, such as cardiac device implantation (pacemaker or implantable defibrillator), and most dental procedures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429447" y="5355324"/>
            <a:ext cx="4608954"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(Conditional Recommendation, Moderate-Quality Evidence)</a:t>
            </a:r>
          </a:p>
        </p:txBody>
      </p:sp>
    </p:spTree>
    <p:extLst>
      <p:ext uri="{BB962C8B-B14F-4D97-AF65-F5344CB8AC3E}">
        <p14:creationId xmlns:p14="http://schemas.microsoft.com/office/powerpoint/2010/main" val="70031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Selection of Invasive / </a:t>
            </a:r>
          </a:p>
          <a:p>
            <a:pPr lvl="0">
              <a:defRPr/>
            </a:pPr>
            <a:r>
              <a:rPr lang="en-US" sz="3600" b="1" dirty="0">
                <a:solidFill>
                  <a:srgbClr val="3A3A3C"/>
                </a:solidFill>
                <a:latin typeface="Arial Narrow" panose="020B0606020202030204" pitchFamily="34" charset="0"/>
                <a:cs typeface="Aharoni" panose="02010803020104030203" pitchFamily="2" charset="-79"/>
              </a:rPr>
              <a:t>Surgical Procedures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49" name="Arc 48">
            <a:extLst>
              <a:ext uri="{FF2B5EF4-FFF2-40B4-BE49-F238E27FC236}">
                <a16:creationId xmlns:a16="http://schemas.microsoft.com/office/drawing/2014/main" id="{912AAD1E-5618-4899-8D4C-DCD338ECB73B}"/>
              </a:ext>
            </a:extLst>
          </p:cNvPr>
          <p:cNvSpPr/>
          <p:nvPr/>
        </p:nvSpPr>
        <p:spPr>
          <a:xfrm>
            <a:off x="-465440" y="1708769"/>
            <a:ext cx="4378036" cy="4378034"/>
          </a:xfrm>
          <a:prstGeom prst="arc">
            <a:avLst>
              <a:gd name="adj1" fmla="val 16200000"/>
              <a:gd name="adj2" fmla="val 5361653"/>
            </a:avLst>
          </a:prstGeom>
          <a:noFill/>
          <a:ln w="9525"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50" name="Oval 49">
            <a:extLst>
              <a:ext uri="{FF2B5EF4-FFF2-40B4-BE49-F238E27FC236}">
                <a16:creationId xmlns:a16="http://schemas.microsoft.com/office/drawing/2014/main" id="{8EE577D2-F7B5-4067-8528-A49D7FD8E1E2}"/>
              </a:ext>
            </a:extLst>
          </p:cNvPr>
          <p:cNvSpPr/>
          <p:nvPr/>
        </p:nvSpPr>
        <p:spPr>
          <a:xfrm>
            <a:off x="672923" y="2994662"/>
            <a:ext cx="1812852" cy="1812852"/>
          </a:xfrm>
          <a:prstGeom prst="ellipse">
            <a:avLst/>
          </a:prstGeom>
          <a:solidFill>
            <a:srgbClr val="052D23"/>
          </a:solidFill>
          <a:ln w="25400" cap="flat" cmpd="sng" algn="ctr">
            <a:noFill/>
            <a:prstDash val="solid"/>
          </a:ln>
          <a:effectLst>
            <a:outerShdw blurRad="254000" dist="38100" dir="2700000" algn="tl" rotWithShape="0">
              <a:prstClr val="black">
                <a:alpha val="47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1" name="Diamond 50">
            <a:extLst>
              <a:ext uri="{FF2B5EF4-FFF2-40B4-BE49-F238E27FC236}">
                <a16:creationId xmlns:a16="http://schemas.microsoft.com/office/drawing/2014/main" id="{9929A162-883F-47C9-B6BC-4CD774D84195}"/>
              </a:ext>
            </a:extLst>
          </p:cNvPr>
          <p:cNvSpPr/>
          <p:nvPr/>
        </p:nvSpPr>
        <p:spPr>
          <a:xfrm>
            <a:off x="2992922" y="2077518"/>
            <a:ext cx="243749" cy="243749"/>
          </a:xfrm>
          <a:prstGeom prst="diamond">
            <a:avLst/>
          </a:prstGeom>
          <a:solidFill>
            <a:srgbClr val="0D755A"/>
          </a:solidFill>
          <a:ln w="25400" cap="flat" cmpd="sng" algn="ctr">
            <a:solidFill>
              <a:srgbClr val="0D755A"/>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2" name="Diamond 51">
            <a:extLst>
              <a:ext uri="{FF2B5EF4-FFF2-40B4-BE49-F238E27FC236}">
                <a16:creationId xmlns:a16="http://schemas.microsoft.com/office/drawing/2014/main" id="{17D0D999-D802-4B3E-9FB0-A2A4D33C4384}"/>
              </a:ext>
            </a:extLst>
          </p:cNvPr>
          <p:cNvSpPr/>
          <p:nvPr/>
        </p:nvSpPr>
        <p:spPr>
          <a:xfrm>
            <a:off x="2979068" y="5494472"/>
            <a:ext cx="243749" cy="243749"/>
          </a:xfrm>
          <a:prstGeom prst="diamond">
            <a:avLst/>
          </a:prstGeom>
          <a:solidFill>
            <a:srgbClr val="9FF3DD"/>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3" name="Diamond 52">
            <a:extLst>
              <a:ext uri="{FF2B5EF4-FFF2-40B4-BE49-F238E27FC236}">
                <a16:creationId xmlns:a16="http://schemas.microsoft.com/office/drawing/2014/main" id="{20BB067A-BA0D-43A0-9FBD-EE57F56FA5AE}"/>
              </a:ext>
            </a:extLst>
          </p:cNvPr>
          <p:cNvSpPr/>
          <p:nvPr/>
        </p:nvSpPr>
        <p:spPr>
          <a:xfrm>
            <a:off x="3741988" y="4355487"/>
            <a:ext cx="243749" cy="243749"/>
          </a:xfrm>
          <a:prstGeom prst="diamond">
            <a:avLst/>
          </a:prstGeom>
          <a:solidFill>
            <a:srgbClr val="22E6B7"/>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4" name="Diamond 53">
            <a:extLst>
              <a:ext uri="{FF2B5EF4-FFF2-40B4-BE49-F238E27FC236}">
                <a16:creationId xmlns:a16="http://schemas.microsoft.com/office/drawing/2014/main" id="{AEA33946-1772-4D12-A239-CCDBF07A2E90}"/>
              </a:ext>
            </a:extLst>
          </p:cNvPr>
          <p:cNvSpPr/>
          <p:nvPr/>
        </p:nvSpPr>
        <p:spPr>
          <a:xfrm>
            <a:off x="3741988" y="3216503"/>
            <a:ext cx="243749" cy="243749"/>
          </a:xfrm>
          <a:prstGeom prst="diamond">
            <a:avLst/>
          </a:prstGeom>
          <a:solidFill>
            <a:srgbClr val="13A985"/>
          </a:solidFill>
          <a:ln w="25400" cap="flat" cmpd="sng" algn="ctr">
            <a:solidFill>
              <a:sysClr val="window" lastClr="FFFFF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55" name="Straight Connector 54">
            <a:extLst>
              <a:ext uri="{FF2B5EF4-FFF2-40B4-BE49-F238E27FC236}">
                <a16:creationId xmlns:a16="http://schemas.microsoft.com/office/drawing/2014/main" id="{DC53365C-B94A-4949-8DCA-D1368381767F}"/>
              </a:ext>
            </a:extLst>
          </p:cNvPr>
          <p:cNvCxnSpPr/>
          <p:nvPr/>
        </p:nvCxnSpPr>
        <p:spPr>
          <a:xfrm>
            <a:off x="4057607" y="3333225"/>
            <a:ext cx="660354" cy="0"/>
          </a:xfrm>
          <a:prstGeom prst="line">
            <a:avLst/>
          </a:prstGeom>
          <a:noFill/>
          <a:ln w="9525" cap="flat" cmpd="sng" algn="ctr">
            <a:solidFill>
              <a:sysClr val="window" lastClr="FFFFFF">
                <a:lumMod val="85000"/>
              </a:sysClr>
            </a:solidFill>
            <a:prstDash val="solid"/>
            <a:headEnd type="oval" w="med" len="med"/>
            <a:tailEnd type="oval" w="med" len="med"/>
          </a:ln>
          <a:effectLst/>
        </p:spPr>
      </p:cxnSp>
      <p:cxnSp>
        <p:nvCxnSpPr>
          <p:cNvPr id="56" name="Straight Connector 55">
            <a:extLst>
              <a:ext uri="{FF2B5EF4-FFF2-40B4-BE49-F238E27FC236}">
                <a16:creationId xmlns:a16="http://schemas.microsoft.com/office/drawing/2014/main" id="{48CA4734-5C89-4CF5-9318-114CAE49CF5B}"/>
              </a:ext>
            </a:extLst>
          </p:cNvPr>
          <p:cNvCxnSpPr/>
          <p:nvPr/>
        </p:nvCxnSpPr>
        <p:spPr>
          <a:xfrm>
            <a:off x="4045360" y="4484456"/>
            <a:ext cx="67260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57" name="Oval 56">
            <a:extLst>
              <a:ext uri="{FF2B5EF4-FFF2-40B4-BE49-F238E27FC236}">
                <a16:creationId xmlns:a16="http://schemas.microsoft.com/office/drawing/2014/main" id="{69EE6442-969F-466F-9D71-794C1A9E98F0}"/>
              </a:ext>
            </a:extLst>
          </p:cNvPr>
          <p:cNvSpPr/>
          <p:nvPr/>
        </p:nvSpPr>
        <p:spPr>
          <a:xfrm>
            <a:off x="4911580" y="2889969"/>
            <a:ext cx="926088" cy="926088"/>
          </a:xfrm>
          <a:prstGeom prst="ellipse">
            <a:avLst/>
          </a:prstGeom>
          <a:solidFill>
            <a:srgbClr val="13A985"/>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C06AE803-8012-4F00-B95B-290AADE63A74}"/>
              </a:ext>
            </a:extLst>
          </p:cNvPr>
          <p:cNvSpPr/>
          <p:nvPr/>
        </p:nvSpPr>
        <p:spPr>
          <a:xfrm>
            <a:off x="4911579" y="4009194"/>
            <a:ext cx="926088" cy="926088"/>
          </a:xfrm>
          <a:prstGeom prst="ellipse">
            <a:avLst/>
          </a:prstGeom>
          <a:solidFill>
            <a:srgbClr val="22E6B7"/>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9" name="Oval 58">
            <a:extLst>
              <a:ext uri="{FF2B5EF4-FFF2-40B4-BE49-F238E27FC236}">
                <a16:creationId xmlns:a16="http://schemas.microsoft.com/office/drawing/2014/main" id="{63644F84-BD77-4A25-8D4D-6D2C8BB79B70}"/>
              </a:ext>
            </a:extLst>
          </p:cNvPr>
          <p:cNvSpPr/>
          <p:nvPr/>
        </p:nvSpPr>
        <p:spPr>
          <a:xfrm>
            <a:off x="4222733" y="5190044"/>
            <a:ext cx="926088" cy="926088"/>
          </a:xfrm>
          <a:prstGeom prst="ellipse">
            <a:avLst/>
          </a:prstGeom>
          <a:solidFill>
            <a:srgbClr val="9FF3DD"/>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60" name="Straight Connector 59">
            <a:extLst>
              <a:ext uri="{FF2B5EF4-FFF2-40B4-BE49-F238E27FC236}">
                <a16:creationId xmlns:a16="http://schemas.microsoft.com/office/drawing/2014/main" id="{77395DCB-5421-444B-95A0-00A846604EFE}"/>
              </a:ext>
            </a:extLst>
          </p:cNvPr>
          <p:cNvCxnSpPr/>
          <p:nvPr/>
        </p:nvCxnSpPr>
        <p:spPr>
          <a:xfrm>
            <a:off x="3333656" y="2187512"/>
            <a:ext cx="72395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61" name="Oval 60">
            <a:extLst>
              <a:ext uri="{FF2B5EF4-FFF2-40B4-BE49-F238E27FC236}">
                <a16:creationId xmlns:a16="http://schemas.microsoft.com/office/drawing/2014/main" id="{EC517D83-7D8F-42B5-BFF0-F5755263BB1B}"/>
              </a:ext>
            </a:extLst>
          </p:cNvPr>
          <p:cNvSpPr/>
          <p:nvPr/>
        </p:nvSpPr>
        <p:spPr>
          <a:xfrm>
            <a:off x="4222733" y="1760519"/>
            <a:ext cx="926088" cy="926088"/>
          </a:xfrm>
          <a:prstGeom prst="ellipse">
            <a:avLst/>
          </a:prstGeom>
          <a:solidFill>
            <a:srgbClr val="0D755A"/>
          </a:solidFill>
          <a:ln w="25400" cap="flat" cmpd="sng" algn="ctr">
            <a:noFill/>
            <a:prstDash val="solid"/>
          </a:ln>
          <a:effectLst>
            <a:innerShdw blurRad="165100" dir="13500000">
              <a:prstClr val="black">
                <a:alpha val="67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62" name="Straight Connector 61">
            <a:extLst>
              <a:ext uri="{FF2B5EF4-FFF2-40B4-BE49-F238E27FC236}">
                <a16:creationId xmlns:a16="http://schemas.microsoft.com/office/drawing/2014/main" id="{92949BE9-CA13-487C-89E6-AA63C6AE087A}"/>
              </a:ext>
            </a:extLst>
          </p:cNvPr>
          <p:cNvCxnSpPr/>
          <p:nvPr/>
        </p:nvCxnSpPr>
        <p:spPr>
          <a:xfrm>
            <a:off x="3333656" y="5609585"/>
            <a:ext cx="723951" cy="0"/>
          </a:xfrm>
          <a:prstGeom prst="line">
            <a:avLst/>
          </a:prstGeom>
          <a:noFill/>
          <a:ln w="9525" cap="flat" cmpd="sng" algn="ctr">
            <a:solidFill>
              <a:sysClr val="window" lastClr="FFFFFF">
                <a:lumMod val="85000"/>
              </a:sysClr>
            </a:solidFill>
            <a:prstDash val="solid"/>
            <a:headEnd type="oval" w="med" len="med"/>
            <a:tailEnd type="oval" w="med" len="med"/>
          </a:ln>
          <a:effectLst/>
        </p:spPr>
      </p:cxnSp>
      <p:sp>
        <p:nvSpPr>
          <p:cNvPr id="63" name="TextBox 62">
            <a:hlinkClick r:id="rId5" action="ppaction://hlinksldjump"/>
            <a:extLst>
              <a:ext uri="{FF2B5EF4-FFF2-40B4-BE49-F238E27FC236}">
                <a16:creationId xmlns:a16="http://schemas.microsoft.com/office/drawing/2014/main" id="{ADCA99D8-4EAF-46BF-A3E6-CC7E1A9F7632}"/>
              </a:ext>
            </a:extLst>
          </p:cNvPr>
          <p:cNvSpPr txBox="1"/>
          <p:nvPr/>
        </p:nvSpPr>
        <p:spPr>
          <a:xfrm>
            <a:off x="862873" y="3216503"/>
            <a:ext cx="1389529" cy="646331"/>
          </a:xfrm>
          <a:prstGeom prst="rect">
            <a:avLst/>
          </a:prstGeom>
          <a:noFill/>
        </p:spPr>
        <p:txBody>
          <a:bodyPr wrap="square" rtlCol="0">
            <a:spAutoFit/>
          </a:bodyPr>
          <a:lstStyle/>
          <a:p>
            <a:pPr algn="ctr"/>
            <a:r>
              <a:rPr lang="en-CA" b="1" dirty="0">
                <a:solidFill>
                  <a:schemeClr val="bg1"/>
                </a:solidFill>
                <a:latin typeface="Arial Narrow" panose="020B0606020202030204" pitchFamily="34" charset="0"/>
              </a:rPr>
              <a:t>Go to Key Messages</a:t>
            </a:r>
            <a:endParaRPr lang="en-US" b="1" dirty="0">
              <a:solidFill>
                <a:schemeClr val="bg1"/>
              </a:solidFill>
              <a:latin typeface="Arial Narrow" panose="020B0606020202030204" pitchFamily="34" charset="0"/>
            </a:endParaRPr>
          </a:p>
        </p:txBody>
      </p:sp>
      <p:pic>
        <p:nvPicPr>
          <p:cNvPr id="64" name="Graphic 63" descr="Share">
            <a:hlinkClick r:id="rId5" action="ppaction://hlinksldjump"/>
            <a:extLst>
              <a:ext uri="{FF2B5EF4-FFF2-40B4-BE49-F238E27FC236}">
                <a16:creationId xmlns:a16="http://schemas.microsoft.com/office/drawing/2014/main" id="{6788B02D-9061-4305-A715-EB80A1146C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4585" y="3907024"/>
            <a:ext cx="621686" cy="621686"/>
          </a:xfrm>
          <a:prstGeom prst="rect">
            <a:avLst/>
          </a:prstGeom>
        </p:spPr>
      </p:pic>
      <p:pic>
        <p:nvPicPr>
          <p:cNvPr id="65" name="Graphic 64" descr="Share">
            <a:hlinkClick r:id="rId8" action="ppaction://hlinksldjump"/>
            <a:extLst>
              <a:ext uri="{FF2B5EF4-FFF2-40B4-BE49-F238E27FC236}">
                <a16:creationId xmlns:a16="http://schemas.microsoft.com/office/drawing/2014/main" id="{DF8BBE68-3122-4EC1-8882-876DC8C5BB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9361" y="1953386"/>
            <a:ext cx="457200" cy="457200"/>
          </a:xfrm>
          <a:prstGeom prst="rect">
            <a:avLst/>
          </a:prstGeom>
        </p:spPr>
      </p:pic>
      <p:pic>
        <p:nvPicPr>
          <p:cNvPr id="66" name="Graphic 65" descr="Share">
            <a:hlinkClick r:id="rId9" action="ppaction://hlinksldjump"/>
            <a:extLst>
              <a:ext uri="{FF2B5EF4-FFF2-40B4-BE49-F238E27FC236}">
                <a16:creationId xmlns:a16="http://schemas.microsoft.com/office/drawing/2014/main" id="{B356B9AC-1024-4ED6-8C8A-6EF615D9E9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3132" y="3098544"/>
            <a:ext cx="457200" cy="457200"/>
          </a:xfrm>
          <a:prstGeom prst="rect">
            <a:avLst/>
          </a:prstGeom>
        </p:spPr>
      </p:pic>
      <p:pic>
        <p:nvPicPr>
          <p:cNvPr id="67" name="Graphic 66" descr="Share">
            <a:hlinkClick r:id="rId10" action="ppaction://hlinksldjump"/>
            <a:extLst>
              <a:ext uri="{FF2B5EF4-FFF2-40B4-BE49-F238E27FC236}">
                <a16:creationId xmlns:a16="http://schemas.microsoft.com/office/drawing/2014/main" id="{D2BFF842-49E8-4307-9544-76E02E95A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0950" y="4243638"/>
            <a:ext cx="457200" cy="457200"/>
          </a:xfrm>
          <a:prstGeom prst="rect">
            <a:avLst/>
          </a:prstGeom>
        </p:spPr>
      </p:pic>
      <p:pic>
        <p:nvPicPr>
          <p:cNvPr id="68" name="Graphic 67" descr="Share">
            <a:hlinkClick r:id="rId11" action="ppaction://hlinksldjump"/>
            <a:extLst>
              <a:ext uri="{FF2B5EF4-FFF2-40B4-BE49-F238E27FC236}">
                <a16:creationId xmlns:a16="http://schemas.microsoft.com/office/drawing/2014/main" id="{0264263D-F516-4054-BB6E-3836D9501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9361" y="5412269"/>
            <a:ext cx="457200" cy="457200"/>
          </a:xfrm>
          <a:prstGeom prst="rect">
            <a:avLst/>
          </a:prstGeom>
        </p:spPr>
      </p:pic>
      <p:sp>
        <p:nvSpPr>
          <p:cNvPr id="69" name="Rectangle 68">
            <a:extLst>
              <a:ext uri="{FF2B5EF4-FFF2-40B4-BE49-F238E27FC236}">
                <a16:creationId xmlns:a16="http://schemas.microsoft.com/office/drawing/2014/main" id="{2932ACEB-7728-4A80-BE73-BAD1FDF0D3F5}"/>
              </a:ext>
            </a:extLst>
          </p:cNvPr>
          <p:cNvSpPr/>
          <p:nvPr/>
        </p:nvSpPr>
        <p:spPr>
          <a:xfrm>
            <a:off x="5213189" y="1837627"/>
            <a:ext cx="3492661" cy="646331"/>
          </a:xfrm>
          <a:prstGeom prst="rect">
            <a:avLst/>
          </a:prstGeom>
        </p:spPr>
        <p:txBody>
          <a:bodyPr wrap="square">
            <a:spAutoFit/>
          </a:bodyPr>
          <a:lstStyle/>
          <a:p>
            <a:pPr lvl="0"/>
            <a:r>
              <a:rPr lang="en-CA" b="1" dirty="0">
                <a:latin typeface="Arial Narrow" panose="020B0606020202030204" pitchFamily="34" charset="0"/>
              </a:rPr>
              <a:t>Colonoscopy with Possible Polypectomy </a:t>
            </a:r>
          </a:p>
        </p:txBody>
      </p:sp>
      <p:sp>
        <p:nvSpPr>
          <p:cNvPr id="70" name="Rectangle 69">
            <a:extLst>
              <a:ext uri="{FF2B5EF4-FFF2-40B4-BE49-F238E27FC236}">
                <a16:creationId xmlns:a16="http://schemas.microsoft.com/office/drawing/2014/main" id="{6036F974-EB25-4C71-8C34-2BCD08680C2C}"/>
              </a:ext>
            </a:extLst>
          </p:cNvPr>
          <p:cNvSpPr/>
          <p:nvPr/>
        </p:nvSpPr>
        <p:spPr>
          <a:xfrm>
            <a:off x="5932921" y="3112801"/>
            <a:ext cx="2539193" cy="369332"/>
          </a:xfrm>
          <a:prstGeom prst="rect">
            <a:avLst/>
          </a:prstGeom>
        </p:spPr>
        <p:txBody>
          <a:bodyPr wrap="square">
            <a:spAutoFit/>
          </a:bodyPr>
          <a:lstStyle/>
          <a:p>
            <a:r>
              <a:rPr lang="en-CA" b="1" dirty="0">
                <a:latin typeface="Arial Narrow" panose="020B0606020202030204" pitchFamily="34" charset="0"/>
              </a:rPr>
              <a:t>Elective Cholecystectomy</a:t>
            </a:r>
          </a:p>
        </p:txBody>
      </p:sp>
      <p:sp>
        <p:nvSpPr>
          <p:cNvPr id="71" name="TextBox 70">
            <a:extLst>
              <a:ext uri="{FF2B5EF4-FFF2-40B4-BE49-F238E27FC236}">
                <a16:creationId xmlns:a16="http://schemas.microsoft.com/office/drawing/2014/main" id="{EC6093CF-C219-43E0-A91D-FB6221A4EC86}"/>
              </a:ext>
            </a:extLst>
          </p:cNvPr>
          <p:cNvSpPr txBox="1"/>
          <p:nvPr/>
        </p:nvSpPr>
        <p:spPr>
          <a:xfrm>
            <a:off x="5907521" y="4183547"/>
            <a:ext cx="2906283" cy="646331"/>
          </a:xfrm>
          <a:prstGeom prst="rect">
            <a:avLst/>
          </a:prstGeom>
          <a:noFill/>
        </p:spPr>
        <p:txBody>
          <a:bodyPr wrap="square" rtlCol="0">
            <a:spAutoFit/>
          </a:bodyPr>
          <a:lstStyle/>
          <a:p>
            <a:pPr lvl="0"/>
            <a:r>
              <a:rPr lang="en-CA" b="1" dirty="0">
                <a:latin typeface="Arial Narrow" panose="020B0606020202030204" pitchFamily="34" charset="0"/>
              </a:rPr>
              <a:t>Radical Prostatectomy for Prostate Cancer </a:t>
            </a:r>
          </a:p>
        </p:txBody>
      </p:sp>
      <p:sp>
        <p:nvSpPr>
          <p:cNvPr id="72" name="TextBox 71">
            <a:extLst>
              <a:ext uri="{FF2B5EF4-FFF2-40B4-BE49-F238E27FC236}">
                <a16:creationId xmlns:a16="http://schemas.microsoft.com/office/drawing/2014/main" id="{CDB0CA74-B281-4218-8CFB-D9DAAAE43C2B}"/>
              </a:ext>
            </a:extLst>
          </p:cNvPr>
          <p:cNvSpPr txBox="1"/>
          <p:nvPr/>
        </p:nvSpPr>
        <p:spPr>
          <a:xfrm>
            <a:off x="5313947" y="5365145"/>
            <a:ext cx="2906283" cy="646331"/>
          </a:xfrm>
          <a:prstGeom prst="rect">
            <a:avLst/>
          </a:prstGeom>
          <a:noFill/>
        </p:spPr>
        <p:txBody>
          <a:bodyPr wrap="square" rtlCol="0">
            <a:spAutoFit/>
          </a:bodyPr>
          <a:lstStyle/>
          <a:p>
            <a:pPr lvl="0"/>
            <a:r>
              <a:rPr lang="en-CA" b="1" dirty="0">
                <a:latin typeface="Arial Narrow" panose="020B0606020202030204" pitchFamily="34" charset="0"/>
              </a:rPr>
              <a:t>AAA Repair with Renal Impairment</a:t>
            </a:r>
          </a:p>
        </p:txBody>
      </p:sp>
    </p:spTree>
    <p:extLst>
      <p:ext uri="{BB962C8B-B14F-4D97-AF65-F5344CB8AC3E}">
        <p14:creationId xmlns:p14="http://schemas.microsoft.com/office/powerpoint/2010/main" val="168320287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TotalTime>
  <Words>5240</Words>
  <Application>Microsoft Office PowerPoint</Application>
  <PresentationFormat>On-screen Show (4:3)</PresentationFormat>
  <Paragraphs>498</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Narrow</vt:lpstr>
      <vt:lpstr>Calibri</vt:lpstr>
      <vt:lpstr>Lato</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64</cp:revision>
  <dcterms:created xsi:type="dcterms:W3CDTF">2020-02-22T22:52:21Z</dcterms:created>
  <dcterms:modified xsi:type="dcterms:W3CDTF">2020-03-13T19:16:45Z</dcterms:modified>
</cp:coreProperties>
</file>